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96" r:id="rId3"/>
    <p:sldId id="312" r:id="rId4"/>
    <p:sldId id="262" r:id="rId5"/>
    <p:sldId id="310" r:id="rId6"/>
    <p:sldId id="283" r:id="rId7"/>
    <p:sldId id="287" r:id="rId8"/>
    <p:sldId id="279" r:id="rId9"/>
    <p:sldId id="284" r:id="rId10"/>
    <p:sldId id="317" r:id="rId11"/>
    <p:sldId id="305" r:id="rId12"/>
    <p:sldId id="285" r:id="rId13"/>
    <p:sldId id="303" r:id="rId14"/>
    <p:sldId id="288" r:id="rId15"/>
    <p:sldId id="304" r:id="rId16"/>
    <p:sldId id="309" r:id="rId17"/>
    <p:sldId id="315"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73407" autoAdjust="0"/>
  </p:normalViewPr>
  <p:slideViewPr>
    <p:cSldViewPr snapToGrid="0">
      <p:cViewPr varScale="1">
        <p:scale>
          <a:sx n="64" d="100"/>
          <a:sy n="64" d="100"/>
        </p:scale>
        <p:origin x="1406"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gif>
</file>

<file path=ppt/media/image11.png>
</file>

<file path=ppt/media/image12.gif>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4.png>
</file>

<file path=ppt/media/image5.gif>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185AD-5884-4B93-B67F-639CCABD1FAC}" type="datetimeFigureOut">
              <a:rPr lang="en-US" smtClean="0"/>
              <a:t>7/3/2021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5D0A50-4247-4FD5-B5B3-4C7C3A5E3097}" type="slidenum">
              <a:rPr lang="en-US" smtClean="0"/>
              <a:t>‹#›</a:t>
            </a:fld>
            <a:endParaRPr lang="en-US"/>
          </a:p>
        </p:txBody>
      </p:sp>
    </p:spTree>
    <p:extLst>
      <p:ext uri="{BB962C8B-B14F-4D97-AF65-F5344CB8AC3E}">
        <p14:creationId xmlns:p14="http://schemas.microsoft.com/office/powerpoint/2010/main" val="726637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pdf/1902.09229.pdf"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rxiv.org/pdf/1910.04464.pdf" TargetMode="External"/><Relationship Id="rId5" Type="http://schemas.openxmlformats.org/officeDocument/2006/relationships/hyperlink" Target="https://arxiv.org/pdf/1902.09229.pdf" TargetMode="External"/><Relationship Id="rId4" Type="http://schemas.openxmlformats.org/officeDocument/2006/relationships/hyperlink" Target="https://arxiv.org/pdf/1910.04464.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 typeface="Arial" panose="020B0604020202020204" pitchFamily="34" charset="0"/>
              <a:buNone/>
            </a:pPr>
            <a:endParaRPr lang="en-US" sz="1200"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a:t>
            </a:fld>
            <a:endParaRPr lang="en-US"/>
          </a:p>
        </p:txBody>
      </p:sp>
    </p:spTree>
    <p:extLst>
      <p:ext uri="{BB962C8B-B14F-4D97-AF65-F5344CB8AC3E}">
        <p14:creationId xmlns:p14="http://schemas.microsoft.com/office/powerpoint/2010/main" val="2688793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This</a:t>
            </a:r>
            <a:r>
              <a:rPr lang="en-US" baseline="0" dirty="0" smtClean="0"/>
              <a:t> </a:t>
            </a:r>
            <a:r>
              <a:rPr lang="en-US" dirty="0" smtClean="0"/>
              <a:t>figure shows </a:t>
            </a:r>
            <a:r>
              <a:rPr lang="en-US" sz="1200" dirty="0" smtClean="0">
                <a:latin typeface="David" panose="020E0502060401010101" pitchFamily="34" charset="-79"/>
                <a:cs typeface="David" panose="020E0502060401010101" pitchFamily="34" charset="-79"/>
              </a:rPr>
              <a:t>linear evaluation of models with varied depth and width. Models in blue dots are ours trained for 100 epochs, models in red stars are our trained for 1000 epochs, and models in green crosses are supervised ResNets trained for 90 epochs. It shows</a:t>
            </a:r>
            <a:r>
              <a:rPr lang="en-US" baseline="0" dirty="0" smtClean="0"/>
              <a:t>, perhaps unsurprisingly, that increasing depth and width both improve performance. While similar findings hold for supervised learning, the researchers find the gap between supervised models and linear classifiers trained on unsupervised models shrinks as the model size increases, suggesting that unsupervised learning benefits more from bigger models than supervised counterpart.</a:t>
            </a:r>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10</a:t>
            </a:fld>
            <a:endParaRPr lang="en-US"/>
          </a:p>
        </p:txBody>
      </p:sp>
    </p:spTree>
    <p:extLst>
      <p:ext uri="{BB962C8B-B14F-4D97-AF65-F5344CB8AC3E}">
        <p14:creationId xmlns:p14="http://schemas.microsoft.com/office/powerpoint/2010/main" val="361513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dirty="0" smtClean="0">
                <a:latin typeface="David" panose="020E0502060401010101" pitchFamily="34" charset="-79"/>
                <a:cs typeface="David" panose="020E0502060401010101" pitchFamily="34" charset="-79"/>
              </a:rPr>
              <a:t>The first figure</a:t>
            </a:r>
            <a:r>
              <a:rPr lang="en-US" sz="1200" baseline="0" dirty="0" smtClean="0">
                <a:latin typeface="David" panose="020E0502060401010101" pitchFamily="34" charset="-79"/>
                <a:cs typeface="David" panose="020E0502060401010101" pitchFamily="34" charset="-79"/>
              </a:rPr>
              <a:t> describes</a:t>
            </a:r>
            <a:r>
              <a:rPr lang="en-US" sz="1200" dirty="0" smtClean="0">
                <a:latin typeface="David" panose="020E0502060401010101" pitchFamily="34" charset="-79"/>
                <a:cs typeface="David" panose="020E0502060401010101" pitchFamily="34" charset="-79"/>
              </a:rPr>
              <a:t> the change in accuracy of supervised and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when trained on decreasing amounts of labeled data.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retain high accuracy even when trained on small datasets and can</a:t>
            </a:r>
          </a:p>
          <a:p>
            <a:r>
              <a:rPr lang="en-US" sz="1200" dirty="0" smtClean="0">
                <a:latin typeface="David" panose="020E0502060401010101" pitchFamily="34" charset="-79"/>
                <a:cs typeface="David" panose="020E0502060401010101" pitchFamily="34" charset="-79"/>
              </a:rPr>
              <a:t>achieve competitive accuracy with significantly fewer labels(horizontal arrows).</a:t>
            </a:r>
          </a:p>
          <a:p>
            <a:r>
              <a:rPr lang="en-US" sz="1200" dirty="0" smtClean="0">
                <a:latin typeface="David" panose="020E0502060401010101" pitchFamily="34" charset="-79"/>
                <a:cs typeface="David" panose="020E0502060401010101" pitchFamily="34" charset="-79"/>
              </a:rPr>
              <a:t>The latter figure depicts the change in accuracy in linear classifiers</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fine-tuned on decreasing amounts of representations produced by simCLR,</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and by a supervised ResNet pre-trained on ImageNet. simCLR provides competitive</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results, but suffers more than its supervised counterpart.</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11</a:t>
            </a:fld>
            <a:endParaRPr lang="en-US"/>
          </a:p>
        </p:txBody>
      </p:sp>
    </p:spTree>
    <p:extLst>
      <p:ext uri="{BB962C8B-B14F-4D97-AF65-F5344CB8AC3E}">
        <p14:creationId xmlns:p14="http://schemas.microsoft.com/office/powerpoint/2010/main" val="1136523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researchers</a:t>
            </a:r>
            <a:r>
              <a:rPr lang="en-US" baseline="0" dirty="0" smtClean="0"/>
              <a:t> evaluated the performance of simCLR for transfer learning in two settings: linear evaluation, where a logistic regression classifier is trained to classify a new dataset based on the self-supervised representation learned on ImageNet, and fine-tuned, where they allow all weights to vary during training. The comparison was conducted across 12 natural image classification datasets, for ResNet-50 (*4) models pretrained on ImageNet.</a:t>
            </a:r>
            <a:endParaRPr lang="en-US" dirty="0" smtClean="0"/>
          </a:p>
          <a:p>
            <a:r>
              <a:rPr lang="en-US" dirty="0" smtClean="0"/>
              <a:t>Under</a:t>
            </a:r>
            <a:r>
              <a:rPr lang="en-US" baseline="0" dirty="0" smtClean="0"/>
              <a:t> the linear evolution protocol, we can observe that our self-supervised model significantly outperforms the supervised baseline on 4 datasets(i.e. Food, SUN397, VOC2007 and Flowers datasets).</a:t>
            </a:r>
          </a:p>
          <a:p>
            <a:r>
              <a:rPr lang="en-US" baseline="0" dirty="0" smtClean="0"/>
              <a:t>When fine-tuned on those natural image classification datasets, simCLR performs on par with or better than supervised baseline on 10 out of 12 datasets. As we can see on this table, the supervised baseline is superior on only 2(i.e. Pets and Flowers datasets). </a:t>
            </a:r>
          </a:p>
          <a:p>
            <a:r>
              <a:rPr lang="en-US" baseline="0" dirty="0" smtClean="0"/>
              <a:t>When they check these comparisons on standard ResNet , the supervised ResNet-50 model outperforms the self-supervised model on all datasets with linear evaluation, and most(10 of 12) datasets with fine-tuned. The weaker performance on ResNet model compared to the ResNet (*4) model may relate to the accuracy gap between the supervised and self-supervised models on ImageNet.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results </a:t>
            </a:r>
            <a:r>
              <a:rPr lang="en-US" baseline="0" dirty="0" smtClean="0"/>
              <a:t>show </a:t>
            </a:r>
            <a:r>
              <a:rPr lang="en-US" baseline="0" dirty="0" smtClean="0"/>
              <a:t>no clear advantage to the supervised or self-supervised models. </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u="sng" baseline="0" dirty="0" smtClean="0"/>
              <a:t>More related info</a:t>
            </a:r>
            <a:endParaRPr lang="en-US" u="sng"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linear evaluation</a:t>
            </a:r>
            <a:r>
              <a:rPr lang="en-US" baseline="0" dirty="0" smtClean="0"/>
              <a:t>, the researchers trained an l2-regularized multinomial logistic regression classifier on features extracted from the frozen pretrained network. They used L-BFGS to optimize the softmax cross-entropy objective using bicubic resampling, after which they took a 224*224 center crop. As pre-processing, all images were resized to 224 pixels along the shorter side range of 45 logarithmically spaced values between 10^(-6) and 10^(-5).</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fine-tuning</a:t>
            </a:r>
            <a:r>
              <a:rPr lang="en-US" baseline="0" dirty="0" smtClean="0"/>
              <a:t>, the writers of the article fine-tuned the entire network using the weights of the pretrained network as initialization. They trained for 20,000 steps at a batch size of 256 using SGD with Nesterov momentum with a momentum parameter of 0.9. As data augmentation during fine-tuning, they performed only random crops and resize and flips. At test time, they resized images to 256 pixels along the shorter side and took a 224*224 center crop. Moreover, they selected the learning rate and weight decay, with a grid of 7 logarithmically spaced learning rates between 0.0001 and 0.1 and 7 logarithmically spaced values of weight decay between 10^(-6) and 10^(-3), as well as no weight decay.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supervised baselines</a:t>
            </a:r>
            <a:r>
              <a:rPr lang="en-US" baseline="0" dirty="0" smtClean="0"/>
              <a:t>, the researchers compare against architecturally identical ResNet models trained on ImageNet with standard cross-entropy loss. These models are trained with the same data augmentation as our self-supervised models(crops, strong color augmentation and blur) and are also trained for 1000 epochs. They found that, these models performed significantly better than a supervised baseline trained for 90 epochs and ordinary data augmentation for linear evaluation on a subset of transfer datasets.</a:t>
            </a:r>
            <a:endParaRPr lang="en-US" baseline="0"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12</a:t>
            </a:fld>
            <a:endParaRPr lang="en-US"/>
          </a:p>
        </p:txBody>
      </p:sp>
    </p:spTree>
    <p:extLst>
      <p:ext uri="{BB962C8B-B14F-4D97-AF65-F5344CB8AC3E}">
        <p14:creationId xmlns:p14="http://schemas.microsoft.com/office/powerpoint/2010/main" val="2794739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b="0" i="0" u="sng" kern="1200" dirty="0" smtClean="0">
                <a:solidFill>
                  <a:schemeClr val="tx1"/>
                </a:solidFill>
                <a:effectLst/>
                <a:latin typeface="+mn-lt"/>
                <a:ea typeface="+mn-ea"/>
                <a:cs typeface="+mn-cs"/>
              </a:rPr>
              <a:t>STL-10</a:t>
            </a:r>
            <a:r>
              <a:rPr lang="en-US" sz="1200" b="0" i="0" u="sng" kern="1200" baseline="0" dirty="0" smtClean="0">
                <a:solidFill>
                  <a:schemeClr val="tx1"/>
                </a:solidFill>
                <a:effectLst/>
                <a:latin typeface="+mn-lt"/>
                <a:ea typeface="+mn-ea"/>
                <a:cs typeface="+mn-cs"/>
              </a:rPr>
              <a:t> Image Recognition dataset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STL-10 dataset is an image recognition dataset for developing unsupervised feature learning, deep learning, self-taught learning algorithms.</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It is inspired by the CIFAR-10 dataset, but with some modifications. In particular, each class has fewer labeled training examples than in CIFAR-10, but a very large set of unlabeled examples is provided to learn image models prior to supervised training. The primary challenge is to make use of the unlabeled data(which comes from a similar but different distribution from the labeled data) to build a useful prior. We also expect that the higher resolution of this dataset (96x96) will make it a challenging benchmark for developing more scalable unsupervised learning methods.</a:t>
            </a:r>
            <a:endParaRPr lang="en-US" sz="1200" b="0" i="0" u="sng"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sng" kern="1200" dirty="0" smtClean="0">
                <a:solidFill>
                  <a:schemeClr val="tx1"/>
                </a:solidFill>
                <a:effectLst/>
                <a:latin typeface="+mn-lt"/>
                <a:ea typeface="+mn-ea"/>
                <a:cs typeface="+mn-cs"/>
              </a:rPr>
              <a:t>Data Overview</a:t>
            </a:r>
            <a:r>
              <a:rPr lang="en-US" sz="1200" b="0" i="0" u="none" kern="1200" dirty="0" smtClean="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 classes: airplane, bird, car, cat, deer, dog, horse, monkey, ship, truck.</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Images are 96x96 pixels, color.</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500 training images(10 pre-defined folds), 800 test images per class.</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100,000 unlabeled images for unsupervised learning. These examples are extracted from a similar but broader distribution of images. For instance, it contains other types of animals (bears, rabbits, etc.) and vehicles (trains, buses, etc.) in addition to the ones in the labeled 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smtClean="0">
                <a:solidFill>
                  <a:schemeClr val="tx1"/>
                </a:solidFill>
                <a:effectLst/>
                <a:latin typeface="+mn-lt"/>
                <a:ea typeface="+mn-ea"/>
                <a:cs typeface="+mn-cs"/>
              </a:rPr>
              <a:t>Images were acquired from labeled examples on ImageNet.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a:t>
            </a:r>
            <a:r>
              <a:rPr lang="en-US" sz="1200" b="0" i="0" kern="1200" baseline="0" dirty="0" smtClean="0">
                <a:solidFill>
                  <a:schemeClr val="tx1"/>
                </a:solidFill>
                <a:effectLst/>
                <a:latin typeface="+mn-lt"/>
                <a:ea typeface="+mn-ea"/>
                <a:cs typeface="+mn-cs"/>
              </a:rPr>
              <a:t> this graph, we can observe top-1 accuracy of linear classifiers fine-tuned on top of representations learnt by simCLR and by supervised method. According to these findings, </a:t>
            </a:r>
            <a:r>
              <a:rPr lang="en-US" sz="1200" b="0" i="0" kern="1200" baseline="0" dirty="0" smtClean="0">
                <a:solidFill>
                  <a:schemeClr val="tx1"/>
                </a:solidFill>
                <a:effectLst/>
                <a:latin typeface="David" panose="020E0502060401010101" pitchFamily="34" charset="-79"/>
                <a:ea typeface="+mn-ea"/>
                <a:cs typeface="David" panose="020E0502060401010101" pitchFamily="34" charset="-79"/>
              </a:rPr>
              <a:t>s</a:t>
            </a:r>
            <a:r>
              <a:rPr lang="en-US" dirty="0" smtClean="0">
                <a:latin typeface="David" panose="020E0502060401010101" pitchFamily="34" charset="-79"/>
                <a:cs typeface="David" panose="020E0502060401010101" pitchFamily="34" charset="-79"/>
              </a:rPr>
              <a:t>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 encoding head.</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13</a:t>
            </a:fld>
            <a:endParaRPr lang="en-US"/>
          </a:p>
        </p:txBody>
      </p:sp>
    </p:spTree>
    <p:extLst>
      <p:ext uri="{BB962C8B-B14F-4D97-AF65-F5344CB8AC3E}">
        <p14:creationId xmlns:p14="http://schemas.microsoft.com/office/powerpoint/2010/main" val="3344149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50000"/>
              </a:lnSpc>
              <a:spcBef>
                <a:spcPts val="0"/>
              </a:spcBef>
              <a:spcAft>
                <a:spcPts val="0"/>
              </a:spcAft>
              <a:buClrTx/>
              <a:buSzTx/>
              <a:buFont typeface="+mj-lt"/>
              <a:buNone/>
              <a:tabLst/>
              <a:defRPr/>
            </a:pPr>
            <a:r>
              <a:rPr lang="en-US" sz="1200" u="sng" dirty="0" smtClean="0">
                <a:latin typeface="David" panose="020E0502060401010101" pitchFamily="34" charset="-79"/>
                <a:cs typeface="David" panose="020E0502060401010101" pitchFamily="34" charset="-79"/>
              </a:rPr>
              <a:t>Conclusions</a:t>
            </a:r>
            <a:endParaRPr lang="en-US" sz="1200" u="none"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Supervised methods are still much better at creating meaningful representations and I disagree with many papers that try to compete with supervised methods. The main issue is the lack of labeled data.</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 success of this framework rekindles interest in self-supervised and unsupervised pre-training methods as seen by the many new articles released on this subject recently.</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SimCLR’s results show that the complexity of previous methods for self-supervised learning is not necessary and generally opens room for thought about how complex a model should be.</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Theoretical understanding of contrastive learning is lacking, results are treated to an obvious consequence. New theoretical analysis based on PAC-Bayes has emerged recently and has already allowed the creation of new contrastive algorithms based on its bounds.</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Even though its simple to implement, the framework requires extensive computing power. It benefits from larger batch sizes and longer training.</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It opens room for thought about more methods which mimic the human brain.</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14</a:t>
            </a:fld>
            <a:endParaRPr lang="en-US"/>
          </a:p>
        </p:txBody>
      </p:sp>
    </p:spTree>
    <p:extLst>
      <p:ext uri="{BB962C8B-B14F-4D97-AF65-F5344CB8AC3E}">
        <p14:creationId xmlns:p14="http://schemas.microsoft.com/office/powerpoint/2010/main" val="9322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nSpc>
                <a:spcPct val="150000"/>
              </a:lnSpc>
              <a:buFont typeface="Arial" panose="020B0604020202020204" pitchFamily="34" charset="0"/>
              <a:buNone/>
            </a:pPr>
            <a:r>
              <a:rPr lang="en-US" dirty="0" smtClean="0"/>
              <a:t>You can read more relevant information about SimCLR</a:t>
            </a:r>
            <a:r>
              <a:rPr lang="en-US" baseline="0" dirty="0" smtClean="0"/>
              <a:t> V2</a:t>
            </a:r>
            <a:r>
              <a:rPr lang="en-US" dirty="0" smtClean="0"/>
              <a:t> in the second file in the references which refers to this slide.</a:t>
            </a:r>
            <a:endParaRPr lang="en-US" dirty="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15</a:t>
            </a:fld>
            <a:endParaRPr lang="en-US"/>
          </a:p>
        </p:txBody>
      </p:sp>
    </p:spTree>
    <p:extLst>
      <p:ext uri="{BB962C8B-B14F-4D97-AF65-F5344CB8AC3E}">
        <p14:creationId xmlns:p14="http://schemas.microsoft.com/office/powerpoint/2010/main" val="6116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a 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use </a:t>
                </a:r>
                <a:r>
                  <a:rPr lang="en-US" b="0" baseline="0" dirty="0" smtClean="0">
                    <a:solidFill>
                      <a:schemeClr val="tx1"/>
                    </a:solidFill>
                  </a:rPr>
                  <a:t>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Choice>
        <mc:Fallback xmlns="">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r>
                  <a:rPr lang="en-US" b="0" i="0" smtClean="0">
                    <a:solidFill>
                      <a:schemeClr val="tx1"/>
                    </a:solidFill>
                    <a:latin typeface="Cambria Math" panose="02040503050406030204" pitchFamily="18" charset="0"/>
                  </a:rPr>
                  <a:t>f</a:t>
                </a:r>
                <a:r>
                  <a:rPr lang="en-US" b="0" i="0" smtClean="0">
                    <a:solidFill>
                      <a:schemeClr val="tx1"/>
                    </a:solidFill>
                    <a:latin typeface="Cambria Math" panose="02040503050406030204" pitchFamily="18" charset="0"/>
                  </a:rPr>
                  <a:t>(⋅)</a:t>
                </a:r>
                <a:r>
                  <a:rPr lang="en-US" b="0" dirty="0" smtClean="0">
                    <a:solidFill>
                      <a:schemeClr val="tx1"/>
                    </a:solidFill>
                  </a:rPr>
                  <a:t> and a projection head </a:t>
                </a:r>
                <a:r>
                  <a:rPr lang="en-US" b="0" i="0" smtClean="0">
                    <a:solidFill>
                      <a:schemeClr val="tx1"/>
                    </a:solidFill>
                    <a:latin typeface="Cambria Math" panose="02040503050406030204" pitchFamily="18" charset="0"/>
                  </a:rPr>
                  <a:t>g</a:t>
                </a:r>
                <a:r>
                  <a:rPr lang="en-US" b="0" i="0" smtClean="0">
                    <a:solidFill>
                      <a:schemeClr val="tx1"/>
                    </a:solidFill>
                    <a:latin typeface="Cambria Math" panose="02040503050406030204" pitchFamily="18" charset="0"/>
                  </a:rPr>
                  <a:t>(⋅)</a:t>
                </a:r>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r>
                  <a:rPr lang="en-US" b="0" i="0" smtClean="0">
                    <a:solidFill>
                      <a:schemeClr val="tx1"/>
                    </a:solidFill>
                    <a:latin typeface="Cambria Math" panose="02040503050406030204" pitchFamily="18" charset="0"/>
                  </a:rPr>
                  <a:t>g(⋅)</a:t>
                </a:r>
                <a:r>
                  <a:rPr lang="en-US" b="0" dirty="0" smtClean="0">
                    <a:solidFill>
                      <a:schemeClr val="tx1"/>
                    </a:solidFill>
                  </a:rPr>
                  <a:t> and use </a:t>
                </a:r>
                <a:r>
                  <a:rPr lang="en-US" b="0" baseline="0" dirty="0" smtClean="0">
                    <a:solidFill>
                      <a:schemeClr val="tx1"/>
                    </a:solidFill>
                  </a:rPr>
                  <a:t>encoder </a:t>
                </a:r>
                <a:r>
                  <a:rPr lang="en-US" b="0" i="0" smtClean="0">
                    <a:solidFill>
                      <a:schemeClr val="tx1"/>
                    </a:solidFill>
                    <a:latin typeface="Cambria Math" panose="02040503050406030204" pitchFamily="18" charset="0"/>
                  </a:rPr>
                  <a:t>f(⋅)</a:t>
                </a:r>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17</a:t>
            </a:fld>
            <a:endParaRPr lang="en-US"/>
          </a:p>
        </p:txBody>
      </p:sp>
    </p:spTree>
    <p:extLst>
      <p:ext uri="{BB962C8B-B14F-4D97-AF65-F5344CB8AC3E}">
        <p14:creationId xmlns:p14="http://schemas.microsoft.com/office/powerpoint/2010/main" val="412883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Illustrations of the studied</a:t>
            </a:r>
            <a:r>
              <a:rPr lang="en-US" baseline="0" dirty="0" smtClean="0"/>
              <a:t> augmentation operators. Note that the writers only test these operators in ablation, the augmentation policy used to train our models only includes random crop(with flip and resize), color distortion and Gaussian blur.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*Data augmentation</a:t>
            </a:r>
            <a:r>
              <a:rPr lang="en-US" dirty="0" smtClean="0"/>
              <a:t> in data analysis are techniques used to increase the amount of data by adding slightly modified copies of already existing data or newly created synthetic data from existing data. It acts as a regularizer and helps reduce overfitting when training a machine learning model</a:t>
            </a:r>
            <a:endParaRPr lang="he-IL" dirty="0" smtClean="0"/>
          </a:p>
          <a:p>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18</a:t>
            </a:fld>
            <a:endParaRPr lang="en-US"/>
          </a:p>
        </p:txBody>
      </p:sp>
    </p:spTree>
    <p:extLst>
      <p:ext uri="{BB962C8B-B14F-4D97-AF65-F5344CB8AC3E}">
        <p14:creationId xmlns:p14="http://schemas.microsoft.com/office/powerpoint/2010/main" val="3164006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Representation learning may leverage the fact that there are many huge unlabeled datasets, which can be learnt from both for supervised and unsupervised purposes. The goal is to find a representation function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such that replacing our input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with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captures meaningful information regarding our task and may reduce the computational and statistical complexity associated with it. The quality of the representation is then measured by its success on downstream </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tasks</a:t>
                </a:r>
                <a:r>
                  <a:rPr kumimoji="0" lang="en-US" sz="1200" b="1"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endPar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endParaRPr>
              </a:p>
              <a:p>
                <a:pPr marL="0" indent="0">
                  <a:buFont typeface="Arial" panose="020B0604020202020204" pitchFamily="34" charset="0"/>
                  <a:buNone/>
                </a:pPr>
                <a:endParaRPr lang="en-US" sz="1200"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u="sng" dirty="0" smtClean="0">
                    <a:solidFill>
                      <a:schemeClr val="tx1"/>
                    </a:solidFill>
                    <a:latin typeface="David" panose="020E0502060401010101" pitchFamily="34" charset="-79"/>
                    <a:cs typeface="David" panose="020E0502060401010101" pitchFamily="34" charset="-79"/>
                  </a:rPr>
                  <a:t>More related info</a:t>
                </a:r>
              </a:p>
              <a:p>
                <a:pPr marL="171450" indent="-171450">
                  <a:buFont typeface="Arial" panose="020B0604020202020204" pitchFamily="34" charset="0"/>
                  <a:buChar char="•"/>
                </a:pPr>
                <a:r>
                  <a:rPr lang="en-US" sz="1200" b="0" i="0" kern="1200" dirty="0" smtClean="0">
                    <a:solidFill>
                      <a:schemeClr val="tx1"/>
                    </a:solidFill>
                    <a:effectLst/>
                    <a:latin typeface="David" panose="020E0502060401010101" pitchFamily="34" charset="-79"/>
                    <a:ea typeface="+mn-ea"/>
                    <a:cs typeface="David" panose="020E0502060401010101" pitchFamily="34" charset="-79"/>
                  </a:rPr>
                  <a:t>For images learned in </a:t>
                </a:r>
                <a:r>
                  <a:rPr lang="en-US" sz="1200" b="1" i="0" u="sng" kern="1200" dirty="0" smtClean="0">
                    <a:solidFill>
                      <a:schemeClr val="tx1"/>
                    </a:solidFill>
                    <a:effectLst/>
                    <a:latin typeface="David" panose="020E0502060401010101" pitchFamily="34" charset="-79"/>
                    <a:ea typeface="+mn-ea"/>
                    <a:cs typeface="David" panose="020E0502060401010101" pitchFamily="34" charset="-79"/>
                  </a:rPr>
                  <a:t>supervised learning</a:t>
                </a:r>
                <a:r>
                  <a:rPr lang="en-US" sz="1200" b="0" i="0" kern="1200" dirty="0" smtClean="0">
                    <a:solidFill>
                      <a:schemeClr val="tx1"/>
                    </a:solidFill>
                    <a:effectLst/>
                    <a:latin typeface="David" panose="020E0502060401010101" pitchFamily="34" charset="-79"/>
                    <a:ea typeface="+mn-ea"/>
                    <a:cs typeface="David" panose="020E0502060401010101" pitchFamily="34" charset="-79"/>
                  </a:rPr>
                  <a:t>, there is proof of existence </a:t>
                </a:r>
                <a:r>
                  <a:rPr lang="en-US" sz="1200" dirty="0" smtClean="0">
                    <a:solidFill>
                      <a:schemeClr val="tx1"/>
                    </a:solidFill>
                    <a:latin typeface="David" panose="020E0502060401010101" pitchFamily="34" charset="-79"/>
                    <a:cs typeface="David" panose="020E0502060401010101" pitchFamily="34" charset="-79"/>
                  </a:rPr>
                  <a:t>for broadly useful representations is the output of the penultimate layer(the one before the softmax) of a network trained on the ImageNet dataset.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u="sng" dirty="0" smtClean="0">
                    <a:solidFill>
                      <a:schemeClr val="tx1"/>
                    </a:solidFill>
                    <a:latin typeface="David" panose="020E0502060401010101" pitchFamily="34" charset="-79"/>
                    <a:cs typeface="David" panose="020E0502060401010101" pitchFamily="34" charset="-79"/>
                  </a:rPr>
                  <a:t>Unsupervised representation learning</a:t>
                </a:r>
                <a:r>
                  <a:rPr lang="en-US" sz="1200" b="0" u="none"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aims at extracting features representation from an unlabeled dataset for downstream tasks such as classification. An unsupervised representation learning model is typically learnt by</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solving a pretext task</a:t>
                </a:r>
                <a:r>
                  <a:rPr lang="en-US" sz="1200" b="1" dirty="0" smtClean="0">
                    <a:solidFill>
                      <a:schemeClr val="tx1"/>
                    </a:solidFill>
                    <a:latin typeface="David" panose="020E0502060401010101" pitchFamily="34" charset="-79"/>
                    <a:cs typeface="David" panose="020E0502060401010101" pitchFamily="34" charset="-79"/>
                  </a:rPr>
                  <a:t>*</a:t>
                </a:r>
                <a:r>
                  <a:rPr lang="en-US" sz="1200" dirty="0" smtClean="0">
                    <a:solidFill>
                      <a:schemeClr val="tx1"/>
                    </a:solidFill>
                    <a:latin typeface="David" panose="020E0502060401010101" pitchFamily="34" charset="-79"/>
                    <a:cs typeface="David" panose="020E0502060401010101" pitchFamily="34" charset="-79"/>
                  </a:rPr>
                  <a:t> without supervised information.</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Trained model work as a feature extractor for supervised tasks.</a:t>
                </a:r>
                <a:r>
                  <a:rPr lang="en-US" sz="1200" baseline="0" dirty="0" smtClean="0">
                    <a:solidFill>
                      <a:schemeClr val="tx1"/>
                    </a:solidFill>
                    <a:latin typeface="David" panose="020E0502060401010101" pitchFamily="34" charset="-79"/>
                    <a:cs typeface="David" panose="020E0502060401010101" pitchFamily="34" charset="-79"/>
                  </a:rPr>
                  <a:t>                     </a:t>
                </a:r>
                <a:r>
                  <a:rPr lang="en-US" sz="1200" u="sng" dirty="0" smtClean="0">
                    <a:solidFill>
                      <a:schemeClr val="tx1"/>
                    </a:solidFill>
                    <a:latin typeface="David" panose="020E0502060401010101" pitchFamily="34" charset="-79"/>
                    <a:cs typeface="David" panose="020E0502060401010101" pitchFamily="34" charset="-79"/>
                  </a:rPr>
                  <a:t>Learning and Evaluating</a:t>
                </a:r>
                <a:r>
                  <a:rPr lang="en-US" sz="1200" b="1" u="sng"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Let </a:t>
                </a:r>
                <a14:m>
                  <m:oMath xmlns:m="http://schemas.openxmlformats.org/officeDocument/2006/math">
                    <m:r>
                      <a:rPr lang="en-US" sz="1200" b="0" i="1" smtClean="0">
                        <a:solidFill>
                          <a:schemeClr val="tx1"/>
                        </a:solidFill>
                        <a:latin typeface="Cambria Math" panose="02040503050406030204" pitchFamily="18" charset="0"/>
                      </a:rPr>
                      <m:t>𝑈</m:t>
                    </m:r>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be a large set of unlabeled samples and </a:t>
                </a:r>
                <a14:m>
                  <m:oMath xmlns:m="http://schemas.openxmlformats.org/officeDocument/2006/math">
                    <m:r>
                      <a:rPr lang="en-US" sz="1200" b="0" i="1" smtClean="0">
                        <a:solidFill>
                          <a:schemeClr val="tx1"/>
                        </a:solidFill>
                        <a:latin typeface="Cambria Math" panose="02040503050406030204" pitchFamily="18" charset="0"/>
                      </a:rPr>
                      <m:t>𝑆</m:t>
                    </m:r>
                    <m:r>
                      <a:rPr lang="en-US" sz="1200" b="0" i="1" smtClean="0">
                        <a:solidFill>
                          <a:schemeClr val="tx1"/>
                        </a:solidFill>
                        <a:latin typeface="Cambria Math" panose="02040503050406030204" pitchFamily="18" charset="0"/>
                      </a:rPr>
                      <m:t>=</m:t>
                    </m:r>
                    <m:d>
                      <m:dPr>
                        <m:begChr m:val="{"/>
                        <m:endChr m:val="}"/>
                        <m:ctrlPr>
                          <a:rPr lang="en-US" sz="1200" b="0" i="1" smtClean="0">
                            <a:solidFill>
                              <a:schemeClr val="tx1"/>
                            </a:solidFill>
                            <a:latin typeface="Cambria Math" panose="02040503050406030204" pitchFamily="18" charset="0"/>
                          </a:rPr>
                        </m:ctrlPr>
                      </m:dPr>
                      <m:e>
                        <m:d>
                          <m:dPr>
                            <m:ctrlPr>
                              <a:rPr lang="en-US" sz="1200" b="0" i="1" smtClean="0">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d>
                  </m:oMath>
                </a14:m>
                <a:r>
                  <a:rPr lang="en-US" sz="1200" dirty="0">
                    <a:solidFill>
                      <a:schemeClr val="tx1"/>
                    </a:solidFill>
                    <a:latin typeface="David" panose="020E0502060401010101" pitchFamily="34" charset="-79"/>
                    <a:cs typeface="David" panose="020E0502060401010101" pitchFamily="34" charset="-79"/>
                  </a:rPr>
                  <a:t> be a small set of labeled </a:t>
                </a:r>
                <a:r>
                  <a:rPr lang="en-US" sz="1200" dirty="0" smtClean="0">
                    <a:solidFill>
                      <a:schemeClr val="tx1"/>
                    </a:solidFill>
                    <a:latin typeface="David" panose="020E0502060401010101" pitchFamily="34" charset="-79"/>
                    <a:cs typeface="David" panose="020E0502060401010101" pitchFamily="34" charset="-79"/>
                  </a:rPr>
                  <a:t>samples, </a:t>
                </a:r>
                <a:r>
                  <a:rPr lang="en-US" sz="1200" dirty="0">
                    <a:solidFill>
                      <a:schemeClr val="tx1"/>
                    </a:solidFill>
                    <a:latin typeface="David" panose="020E0502060401010101" pitchFamily="34" charset="-79"/>
                    <a:cs typeface="David" panose="020E0502060401010101" pitchFamily="34" charset="-79"/>
                  </a:rPr>
                  <a:t>then </a:t>
                </a:r>
                <a:r>
                  <a:rPr lang="en-US" sz="1200" dirty="0" smtClean="0">
                    <a:solidFill>
                      <a:schemeClr val="tx1"/>
                    </a:solidFill>
                    <a:latin typeface="David" panose="020E0502060401010101" pitchFamily="34" charset="-79"/>
                    <a:cs typeface="David" panose="020E0502060401010101" pitchFamily="34" charset="-79"/>
                  </a:rPr>
                  <a:t>our learning </a:t>
                </a:r>
                <a:r>
                  <a:rPr lang="en-US" sz="1200" dirty="0">
                    <a:solidFill>
                      <a:schemeClr val="tx1"/>
                    </a:solidFill>
                    <a:latin typeface="David" panose="020E0502060401010101" pitchFamily="34" charset="-79"/>
                    <a:cs typeface="David" panose="020E0502060401010101" pitchFamily="34" charset="-79"/>
                  </a:rPr>
                  <a:t>method consists of two optimization </a:t>
                </a:r>
                <a:r>
                  <a:rPr lang="en-US" sz="1200" dirty="0" smtClean="0">
                    <a:solidFill>
                      <a:schemeClr val="tx1"/>
                    </a:solidFill>
                    <a:latin typeface="David" panose="020E0502060401010101" pitchFamily="34" charset="-79"/>
                    <a:cs typeface="David" panose="020E0502060401010101" pitchFamily="34" charset="-79"/>
                  </a:rPr>
                  <a:t>problems:</a:t>
                </a: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1)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unsupervised representation with an encoder denoted </a:t>
                </a:r>
                <a14:m>
                  <m:oMath xmlns:m="http://schemas.openxmlformats.org/officeDocument/2006/math">
                    <m:r>
                      <a:rPr lang="en-US" sz="1200" b="0" i="1" smtClean="0">
                        <a:solidFill>
                          <a:schemeClr val="tx1"/>
                        </a:solidFill>
                        <a:latin typeface="Cambria Math" panose="02040503050406030204" pitchFamily="18" charset="0"/>
                      </a:rPr>
                      <m:t>𝑓</m:t>
                    </m:r>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i="1">
                            <a:solidFill>
                              <a:schemeClr val="tx1"/>
                            </a:solidFill>
                            <a:latin typeface="Cambria Math" panose="02040503050406030204" pitchFamily="18" charset="0"/>
                          </a:rPr>
                          <m:t>𝜃</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b="0" i="1" smtClean="0">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i="1">
                                <a:solidFill>
                                  <a:schemeClr val="tx1"/>
                                </a:solidFill>
                                <a:latin typeface="Cambria Math" panose="02040503050406030204" pitchFamily="18" charset="0"/>
                              </a:rPr>
                              <m:t>𝑢𝑛</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e>
                            </m:d>
                          </m:e>
                        </m:d>
                      </m:e>
                    </m:nary>
                  </m:oMath>
                </a14:m>
                <a:r>
                  <a:rPr lang="en-US" sz="1200" dirty="0">
                    <a:solidFill>
                      <a:schemeClr val="tx1"/>
                    </a:solidFill>
                    <a:latin typeface="David" panose="020E0502060401010101" pitchFamily="34" charset="-79"/>
                    <a:cs typeface="David" panose="020E0502060401010101" pitchFamily="34" charset="-79"/>
                  </a:rPr>
                  <a:t> </a:t>
                </a:r>
              </a:p>
              <a:p>
                <a:pPr marL="0" indent="0">
                  <a:buFont typeface="Arial" panose="020B0604020202020204" pitchFamily="34" charset="0"/>
                  <a:buNone/>
                </a:pP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2)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classifier on the representations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b="0" i="1" smtClean="0">
                            <a:solidFill>
                              <a:schemeClr val="tx1"/>
                            </a:solidFill>
                            <a:latin typeface="Cambria Math" panose="02040503050406030204" pitchFamily="18" charset="0"/>
                          </a:rPr>
                          <m:t>𝜓</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b="0" i="1" smtClean="0">
                            <a:solidFill>
                              <a:schemeClr val="tx1"/>
                            </a:solidFill>
                            <a:latin typeface="Cambria Math" panose="02040503050406030204" pitchFamily="18" charset="0"/>
                          </a:rPr>
                          <m:t>𝜓</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i="1">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b="0" i="1" smtClean="0">
                                <a:solidFill>
                                  <a:schemeClr val="tx1"/>
                                </a:solidFill>
                                <a:latin typeface="Cambria Math" panose="02040503050406030204" pitchFamily="18" charset="0"/>
                              </a:rPr>
                              <m:t>𝑆𝑢𝑝</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h</m:t>
                                </m:r>
                              </m:e>
                              <m:sub>
                                <m:r>
                                  <a:rPr lang="en-US" sz="1200" b="0" i="1" smtClean="0">
                                    <a:solidFill>
                                      <a:schemeClr val="tx1"/>
                                    </a:solidFill>
                                    <a:latin typeface="Cambria Math" panose="02040503050406030204" pitchFamily="18" charset="0"/>
                                  </a:rPr>
                                  <m:t>𝜓</m:t>
                                </m:r>
                              </m:sub>
                            </m:sSub>
                            <m:d>
                              <m:dPr>
                                <m:ctrlPr>
                                  <a:rPr lang="en-US" sz="1200" b="0" i="1" smtClean="0">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sSup>
                                      <m:sSupPr>
                                        <m:ctrlPr>
                                          <a:rPr lang="en-US" sz="1200" b="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b="0" i="1" smtClean="0">
                                            <a:solidFill>
                                              <a:schemeClr val="tx1"/>
                                            </a:solidFill>
                                            <a:latin typeface="Cambria Math" panose="02040503050406030204" pitchFamily="18" charset="0"/>
                                          </a:rPr>
                                          <m:t>∗</m:t>
                                        </m:r>
                                      </m:sup>
                                    </m:sSup>
                                    <m:r>
                                      <a:rPr lang="en-US" sz="1200" b="0" i="1" smtClean="0">
                                        <a:solidFill>
                                          <a:schemeClr val="tx1"/>
                                        </a:solidFill>
                                        <a:latin typeface="Cambria Math" panose="02040503050406030204" pitchFamily="18" charset="0"/>
                                      </a:rPr>
                                      <m:t> </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e>
                                </m:d>
                              </m:e>
                            </m:d>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nary>
                  </m:oMath>
                </a14:m>
                <a:r>
                  <a:rPr lang="en-US" sz="1200" dirty="0">
                    <a:solidFill>
                      <a:schemeClr val="tx1"/>
                    </a:solidFill>
                    <a:latin typeface="David" panose="020E0502060401010101" pitchFamily="34" charset="-79"/>
                    <a:cs typeface="David" panose="020E0502060401010101" pitchFamily="34" charset="-79"/>
                  </a:rPr>
                  <a:t> </a:t>
                </a:r>
              </a:p>
              <a:p>
                <a:pPr algn="ctr"/>
                <a:endParaRPr lang="en-US" sz="1200" dirty="0">
                  <a:solidFill>
                    <a:schemeClr val="tx1"/>
                  </a:solidFill>
                  <a:latin typeface="David" panose="020E0502060401010101" pitchFamily="34" charset="-79"/>
                  <a:cs typeface="David" panose="020E0502060401010101" pitchFamily="34" charset="-79"/>
                </a:endParaRPr>
              </a:p>
              <a:p>
                <a:r>
                  <a:rPr lang="en-US" sz="1200" dirty="0" smtClean="0">
                    <a:solidFill>
                      <a:schemeClr val="tx1"/>
                    </a:solidFill>
                    <a:latin typeface="David" panose="020E0502060401010101" pitchFamily="34" charset="-79"/>
                    <a:cs typeface="David" panose="020E0502060401010101" pitchFamily="34" charset="-79"/>
                  </a:rPr>
                  <a:t>        Where </a:t>
                </a:r>
                <a14:m>
                  <m:oMath xmlns:m="http://schemas.openxmlformats.org/officeDocument/2006/math">
                    <m:r>
                      <a:rPr lang="en-US" sz="1200" b="0" i="1" smtClean="0">
                        <a:solidFill>
                          <a:schemeClr val="tx1"/>
                        </a:solidFill>
                        <a:latin typeface="Cambria Math" panose="02040503050406030204" pitchFamily="18" charset="0"/>
                      </a:rPr>
                      <m:t>𝐻</m:t>
                    </m:r>
                  </m:oMath>
                </a14:m>
                <a:r>
                  <a:rPr lang="en-US" sz="1200" dirty="0">
                    <a:solidFill>
                      <a:schemeClr val="tx1"/>
                    </a:solidFill>
                    <a:latin typeface="David" panose="020E0502060401010101" pitchFamily="34" charset="-79"/>
                    <a:cs typeface="David" panose="020E0502060401010101" pitchFamily="34" charset="-79"/>
                  </a:rPr>
                  <a:t> is the class of simple functions used to evaluate the goodness of the representations</a:t>
                </a:r>
                <a:r>
                  <a:rPr lang="en-US" sz="1200" dirty="0" smtClean="0">
                    <a:solidFill>
                      <a:schemeClr val="tx1"/>
                    </a:solidFill>
                    <a:latin typeface="David" panose="020E0502060401010101" pitchFamily="34" charset="-79"/>
                    <a:cs typeface="David" panose="020E0502060401010101" pitchFamily="34" charset="-79"/>
                  </a:rPr>
                  <a:t>.</a:t>
                </a: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endParaRPr lang="en-US" sz="1200" b="1"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1" dirty="0" smtClean="0">
                    <a:solidFill>
                      <a:schemeClr val="tx1"/>
                    </a:solidFill>
                    <a:latin typeface="David" panose="020E0502060401010101" pitchFamily="34" charset="-79"/>
                    <a:cs typeface="David" panose="020E0502060401010101" pitchFamily="34" charset="-79"/>
                  </a:rPr>
                  <a:t>*Pretext tasks </a:t>
                </a:r>
                <a:r>
                  <a:rPr lang="en-US" sz="1200" dirty="0" smtClean="0">
                    <a:solidFill>
                      <a:schemeClr val="tx1"/>
                    </a:solidFill>
                    <a:latin typeface="David" panose="020E0502060401010101" pitchFamily="34" charset="-79"/>
                    <a:cs typeface="David" panose="020E0502060401010101" pitchFamily="34" charset="-79"/>
                  </a:rPr>
                  <a:t>are pre-designed tasks for systems to solve, features are learned by learning objective functions of tasks.</a:t>
                </a:r>
                <a:r>
                  <a:rPr lang="en-US" sz="1200" baseline="0" dirty="0" smtClean="0">
                    <a:solidFill>
                      <a:schemeClr val="tx1"/>
                    </a:solidFill>
                    <a:latin typeface="David" panose="020E0502060401010101" pitchFamily="34" charset="-79"/>
                    <a:cs typeface="David" panose="020E0502060401010101" pitchFamily="34" charset="-79"/>
                  </a:rPr>
                  <a: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baseline="0" dirty="0" smtClean="0">
                    <a:solidFill>
                      <a:schemeClr val="tx1"/>
                    </a:solidFill>
                    <a:latin typeface="David" panose="020E0502060401010101" pitchFamily="34" charset="-79"/>
                    <a:cs typeface="David" panose="020E0502060401010101" pitchFamily="34" charset="-79"/>
                  </a:rPr>
                  <a:t>*</a:t>
                </a:r>
                <a:r>
                  <a:rPr lang="en-US" sz="1200" b="1" dirty="0" smtClean="0">
                    <a:solidFill>
                      <a:schemeClr val="tx1"/>
                    </a:solidFill>
                    <a:latin typeface="David" panose="020E0502060401010101" pitchFamily="34" charset="-79"/>
                    <a:cs typeface="David" panose="020E0502060401010101" pitchFamily="34" charset="-79"/>
                  </a:rPr>
                  <a:t>Downstream tasks </a:t>
                </a:r>
                <a:r>
                  <a:rPr lang="en-US" sz="1200" dirty="0" smtClean="0">
                    <a:solidFill>
                      <a:schemeClr val="tx1"/>
                    </a:solidFill>
                    <a:latin typeface="David" panose="020E0502060401010101" pitchFamily="34" charset="-79"/>
                    <a:cs typeface="David" panose="020E0502060401010101" pitchFamily="34" charset="-79"/>
                  </a:rPr>
                  <a:t>are computer vision applications that are used to evaluate the quality of features learned by self-supervised learning. These applications can greatly benefit from the pertained models when training data are scarce.</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2</a:t>
            </a:fld>
            <a:endParaRPr lang="en-US"/>
          </a:p>
        </p:txBody>
      </p:sp>
    </p:spTree>
    <p:extLst>
      <p:ext uri="{BB962C8B-B14F-4D97-AF65-F5344CB8AC3E}">
        <p14:creationId xmlns:p14="http://schemas.microsoft.com/office/powerpoint/2010/main" val="336130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algn="l"/>
                <a:r>
                  <a:rPr lang="en-US" sz="1200" u="sng" dirty="0" smtClean="0">
                    <a:solidFill>
                      <a:schemeClr val="tx1"/>
                    </a:solidFill>
                    <a:latin typeface="David" panose="020E0502060401010101" pitchFamily="34" charset="-79"/>
                    <a:cs typeface="David" panose="020E0502060401010101" pitchFamily="34" charset="-79"/>
                  </a:rPr>
                  <a:t>Uses of representations</a:t>
                </a:r>
              </a:p>
              <a:p>
                <a:pPr marL="171450" indent="-171450">
                  <a:buFont typeface="Arial" panose="020B0604020202020204" pitchFamily="34" charset="0"/>
                  <a:buChar char="•"/>
                </a:pPr>
                <a:r>
                  <a:rPr lang="en-US" sz="1200" b="1" dirty="0" smtClean="0">
                    <a:solidFill>
                      <a:schemeClr val="tx1"/>
                    </a:solidFill>
                    <a:latin typeface="David" panose="020E0502060401010101" pitchFamily="34" charset="-79"/>
                    <a:cs typeface="David" panose="020E0502060401010101" pitchFamily="34" charset="-79"/>
                  </a:rPr>
                  <a:t>Transfer Learning </a:t>
                </a:r>
                <a:r>
                  <a:rPr lang="en-US" sz="1200" dirty="0" smtClean="0">
                    <a:solidFill>
                      <a:schemeClr val="tx1"/>
                    </a:solidFill>
                    <a:latin typeface="David" panose="020E0502060401010101" pitchFamily="34" charset="-79"/>
                    <a:cs typeface="David" panose="020E0502060401010101" pitchFamily="34" charset="-79"/>
                  </a:rPr>
                  <a:t>is the ability of a learning algorithm to exploit commonalities between different learning tasks in order</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to share statistical strength, and transfer knowledge across tasks. There</a:t>
                </a:r>
                <a:r>
                  <a:rPr lang="en-US" sz="1200" baseline="0" dirty="0" smtClean="0">
                    <a:solidFill>
                      <a:schemeClr val="tx1"/>
                    </a:solidFill>
                    <a:latin typeface="David" panose="020E0502060401010101" pitchFamily="34" charset="-79"/>
                    <a:cs typeface="David" panose="020E0502060401010101" pitchFamily="34" charset="-79"/>
                  </a:rPr>
                  <a:t> is a</a:t>
                </a:r>
                <a:r>
                  <a:rPr lang="en-US" sz="1200" dirty="0" smtClean="0">
                    <a:solidFill>
                      <a:schemeClr val="tx1"/>
                    </a:solidFill>
                    <a:latin typeface="David" panose="020E0502060401010101" pitchFamily="34" charset="-79"/>
                    <a:cs typeface="David" panose="020E0502060401010101" pitchFamily="34" charset="-79"/>
                  </a:rPr>
                  <a:t> hypothesize that representation learning algorithms have an advantage for such tasks, because they learn representations that capture underlying factors, a subset of which may be relevant for each task. This hypothesis seems confirmed by several empirical results showing the strengths of representation learning algorithms in transfer learning scenarios.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Model Complexity Reduction- </a:t>
                </a:r>
                <a:r>
                  <a:rPr lang="en-US" sz="1200" dirty="0" smtClean="0">
                    <a:solidFill>
                      <a:schemeClr val="tx1"/>
                    </a:solidFill>
                    <a:latin typeface="David" panose="020E0502060401010101" pitchFamily="34" charset="-79"/>
                    <a:cs typeface="David" panose="020E0502060401010101" pitchFamily="34" charset="-79"/>
                  </a:rPr>
                  <a:t>For AI-tasks, such as vision and NLP, it seems hopeless to rely only on simple parametric models(such as linear models),</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because they can’t capture enough of the complexity of interest unless provided with the appropriate feature space.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Sample Complexity Reduction- </a:t>
                </a:r>
                <a:r>
                  <a:rPr lang="en-US" sz="1200" dirty="0" smtClean="0">
                    <a:solidFill>
                      <a:schemeClr val="tx1"/>
                    </a:solidFill>
                    <a:latin typeface="David" panose="020E0502060401010101" pitchFamily="34" charset="-79"/>
                    <a:cs typeface="David" panose="020E0502060401010101" pitchFamily="34" charset="-79"/>
                  </a:rPr>
                  <a:t>A useful representation which allows us to learn a simpler function may suggest that our task can be learnt with fewer samples. Statistical Learning theory quantifies the requirement as a function of the VC</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Dimension. Other analysis methods include Natarajan’s Dimension, Rademacher Complexity and PAC Bayesian learning.</a:t>
                </a:r>
                <a:r>
                  <a:rPr lang="en-US" sz="1200" baseline="0" dirty="0" smtClean="0">
                    <a:solidFill>
                      <a:schemeClr val="tx1"/>
                    </a:solidFill>
                    <a:latin typeface="David" panose="020E0502060401010101" pitchFamily="34" charset="-79"/>
                    <a:cs typeface="David" panose="020E0502060401010101" pitchFamily="34" charset="-79"/>
                  </a:rPr>
                  <a:t> We</a:t>
                </a:r>
                <a:r>
                  <a:rPr lang="en-US" sz="1200" dirty="0" smtClean="0">
                    <a:solidFill>
                      <a:schemeClr val="tx1"/>
                    </a:solidFill>
                    <a:latin typeface="David" panose="020E0502060401010101" pitchFamily="34" charset="-79"/>
                    <a:cs typeface="David" panose="020E0502060401010101" pitchFamily="34" charset="-79"/>
                  </a:rPr>
                  <a:t> would like to make use of this theory to learn representations from a large set of unlabeled data and train our simple models on our small sets of labeled data.</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3</a:t>
            </a:fld>
            <a:endParaRPr lang="en-US"/>
          </a:p>
        </p:txBody>
      </p:sp>
    </p:spTree>
    <p:extLst>
      <p:ext uri="{BB962C8B-B14F-4D97-AF65-F5344CB8AC3E}">
        <p14:creationId xmlns:p14="http://schemas.microsoft.com/office/powerpoint/2010/main" val="286122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main idea of </a:t>
            </a:r>
            <a:r>
              <a:rPr lang="en-US" b="1" dirty="0" smtClean="0"/>
              <a:t>contrastive learning</a:t>
            </a:r>
            <a:r>
              <a:rPr lang="en-US" dirty="0" smtClean="0"/>
              <a:t> is to</a:t>
            </a:r>
            <a:r>
              <a:rPr lang="en-US" b="0" dirty="0" smtClean="0"/>
              <a:t> learn representations such that similar samples stay close to each other, while dissimilar ones are far apart. When working with unsupervised data, contrastive learning is one of the most powerful approaches in self-supervised learning</a:t>
            </a:r>
            <a:r>
              <a:rPr lang="en-US" b="1" dirty="0" smtClean="0"/>
              <a:t>*</a:t>
            </a:r>
            <a:r>
              <a:rPr lang="en-US" b="0" dirty="0" smtClean="0"/>
              <a:t>.</a:t>
            </a:r>
            <a:r>
              <a:rPr lang="en-US" b="0" baseline="0" dirty="0" smtClean="0"/>
              <a:t> </a:t>
            </a:r>
            <a:r>
              <a:rPr lang="en-US" sz="1200" dirty="0" smtClean="0">
                <a:latin typeface="David" panose="020E0502060401010101" pitchFamily="34" charset="-79"/>
                <a:cs typeface="David" panose="020E0502060401010101" pitchFamily="34" charset="-79"/>
              </a:rPr>
              <a:t>Contrastive unsupervised representation Learning is a method of learning representations which respect similarity: leveraging availability of “similar” and “dis-similar” data points. The learner forces the similarity score of representations of similar samples with each other to be higher on average than with dissimilar samples by minimizing a contrastive loss.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David" panose="020E0502060401010101" pitchFamily="34" charset="-79"/>
                <a:cs typeface="David" panose="020E0502060401010101" pitchFamily="34" charset="-79"/>
              </a:rPr>
              <a:t>This</a:t>
            </a:r>
            <a:r>
              <a:rPr lang="en-US" sz="1200" baseline="0" dirty="0" smtClean="0">
                <a:latin typeface="David" panose="020E0502060401010101" pitchFamily="34" charset="-79"/>
                <a:cs typeface="David" panose="020E0502060401010101" pitchFamily="34" charset="-79"/>
              </a:rPr>
              <a:t> article p</a:t>
            </a:r>
            <a:r>
              <a:rPr lang="en-US" sz="1200" dirty="0" smtClean="0">
                <a:latin typeface="David" panose="020E0502060401010101" pitchFamily="34" charset="-79"/>
                <a:cs typeface="David" panose="020E0502060401010101" pitchFamily="34" charset="-79"/>
              </a:rPr>
              <a:t>resents a simple and efficient framework to use unlabeled image data to learn visual representations which respect a measure of similarity between images. This representation should reduce the requirements for labeled data on downstream tasks such as classification and improve their performance.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latin typeface="David" panose="020E0502060401010101" pitchFamily="34" charset="-79"/>
                <a:cs typeface="David" panose="020E0502060401010101" pitchFamily="34" charset="-79"/>
              </a:rPr>
              <a:t>Assumptions and Intuitions</a:t>
            </a:r>
            <a:endParaRPr lang="en-US" sz="1200"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Gathering unlabeled data is certainly easier than gathering labeled data, but how do we get access to data with the specific structure needed for contrastive learning? If we ask humans to manually find similarities between samples, we may as well just ask them to label the data and use supervised methods for classification.</a:t>
            </a:r>
          </a:p>
          <a:p>
            <a:r>
              <a:rPr lang="en-US" dirty="0" smtClean="0">
                <a:latin typeface="David" panose="020E0502060401010101" pitchFamily="34" charset="-79"/>
                <a:cs typeface="David" panose="020E0502060401010101" pitchFamily="34" charset="-79"/>
              </a:rPr>
              <a:t>Instead we would like to be able to automatically find the structure or to generate this structure ourselves.</a:t>
            </a:r>
          </a:p>
          <a:p>
            <a:r>
              <a:rPr lang="en-US" dirty="0" smtClean="0">
                <a:latin typeface="David" panose="020E0502060401010101" pitchFamily="34" charset="-79"/>
                <a:cs typeface="David" panose="020E0502060401010101" pitchFamily="34" charset="-79"/>
              </a:rPr>
              <a:t>If we decide to automatically find the structure, then we need to find a representation and similarity function which the computer can understand.</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r>
              <a:rPr lang="en-US" b="1" dirty="0" smtClean="0"/>
              <a:t>*self</a:t>
            </a:r>
            <a:r>
              <a:rPr lang="en-US" dirty="0" smtClean="0"/>
              <a:t>-</a:t>
            </a:r>
            <a:r>
              <a:rPr lang="en-US" b="1" dirty="0" smtClean="0"/>
              <a:t>supervised learning</a:t>
            </a:r>
            <a:r>
              <a:rPr lang="en-US" dirty="0" smtClean="0"/>
              <a:t>-</a:t>
            </a:r>
            <a:r>
              <a:rPr lang="en-US" baseline="0" dirty="0" smtClean="0"/>
              <a:t> </a:t>
            </a:r>
            <a:r>
              <a:rPr lang="en-US" dirty="0" smtClean="0"/>
              <a:t>This is where we train a </a:t>
            </a:r>
            <a:r>
              <a:rPr lang="en-US" b="0" dirty="0" smtClean="0"/>
              <a:t>model using labels that are naturally part of the input data, rather than requiring separate external labels. we can achieve this by framing a supervised learning task </a:t>
            </a:r>
            <a:r>
              <a:rPr lang="en-US" dirty="0" smtClean="0"/>
              <a:t>in a special form to predict only a subset of information using the rest.  In this way, all the information needed, both inputs and labels, has been provided.</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use self- supervised learning when w</a:t>
            </a:r>
            <a:r>
              <a:rPr lang="en-US" dirty="0" smtClean="0"/>
              <a:t>e would like something which works better, but doesn't will need a huge amount of data. </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4</a:t>
            </a:fld>
            <a:endParaRPr lang="en-US"/>
          </a:p>
        </p:txBody>
      </p:sp>
    </p:spTree>
    <p:extLst>
      <p:ext uri="{BB962C8B-B14F-4D97-AF65-F5344CB8AC3E}">
        <p14:creationId xmlns:p14="http://schemas.microsoft.com/office/powerpoint/2010/main" val="2973448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the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14:m>
                  <m:oMath xmlns:m="http://schemas.openxmlformats.org/officeDocument/2006/math">
                    <m:r>
                      <a:rPr lang="en-US" sz="1200" i="1" dirty="0" smtClean="0">
                        <a:latin typeface="Cambria Math" panose="02040503050406030204" pitchFamily="18" charset="0"/>
                      </a:rPr>
                      <m:t>𝑌</m:t>
                    </m:r>
                    <m:r>
                      <a:rPr lang="en-US" sz="1200" i="1" dirty="0" smtClean="0">
                        <a:latin typeface="Cambria Math" panose="02040503050406030204" pitchFamily="18" charset="0"/>
                      </a:rPr>
                      <m:t> = {−</m:t>
                    </m:r>
                    <m:r>
                      <a:rPr lang="en-US" sz="1200" i="1" dirty="0">
                        <a:latin typeface="Cambria Math" panose="02040503050406030204" pitchFamily="18" charset="0"/>
                      </a:rPr>
                      <m:t>1</m:t>
                    </m:r>
                    <m:r>
                      <a:rPr lang="en-US" sz="1200" i="1" dirty="0">
                        <a:latin typeface="Cambria Math" panose="02040503050406030204" pitchFamily="18" charset="0"/>
                      </a:rPr>
                      <m:t>, </m:t>
                    </m:r>
                    <m:r>
                      <a:rPr lang="en-US" sz="1200" i="1" dirty="0">
                        <a:latin typeface="Cambria Math" panose="02040503050406030204" pitchFamily="18" charset="0"/>
                      </a:rPr>
                      <m:t>1</m:t>
                    </m:r>
                    <m:r>
                      <a:rPr lang="en-US" sz="1200" i="1" dirty="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the unsupervised set </a:t>
                </a:r>
                <a14:m>
                  <m:oMath xmlns:m="http://schemas.openxmlformats.org/officeDocument/2006/math">
                    <m:r>
                      <a:rPr lang="en-US" sz="1200" i="1" dirty="0" smtClean="0">
                        <a:latin typeface="Cambria Math" panose="02040503050406030204" pitchFamily="18" charset="0"/>
                      </a:rPr>
                      <m:t>𝑈</m:t>
                    </m:r>
                  </m:oMath>
                </a14:m>
                <a:r>
                  <a:rPr lang="en-US" sz="1200" dirty="0">
                    <a:latin typeface="David" panose="020E0502060401010101" pitchFamily="34" charset="-79"/>
                    <a:cs typeface="David" panose="020E0502060401010101" pitchFamily="34" charset="-79"/>
                  </a:rPr>
                  <a:t> contains triplets</a:t>
                </a:r>
                <a14:m>
                  <m:oMath xmlns:m="http://schemas.openxmlformats.org/officeDocument/2006/math">
                    <m:r>
                      <a:rPr lang="en-US" sz="1200" i="1" dirty="0" smtClean="0">
                        <a:latin typeface="Cambria Math" panose="02040503050406030204" pitchFamily="18" charset="0"/>
                      </a:rPr>
                      <m:t> </m:t>
                    </m:r>
                  </m:oMath>
                </a14:m>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sSub>
                        <m:sSubPr>
                          <m:ctrlPr>
                            <a:rPr lang="en-US" sz="1200" b="0" i="1" dirty="0" smtClean="0">
                              <a:latin typeface="Cambria Math" panose="02040503050406030204" pitchFamily="18" charset="0"/>
                            </a:rPr>
                          </m:ctrlPr>
                        </m:sSubPr>
                        <m:e>
                          <m:r>
                            <a:rPr lang="en-US" sz="1200" i="1" dirty="0" err="1">
                              <a:latin typeface="Cambria Math" panose="02040503050406030204" pitchFamily="18" charset="0"/>
                            </a:rPr>
                            <m:t>𝑧</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 (</m:t>
                      </m:r>
                      <m:sSub>
                        <m:sSubPr>
                          <m:ctrlPr>
                            <a:rPr lang="en-US" sz="1200" b="0" i="1" dirty="0" smtClean="0">
                              <a:latin typeface="Cambria Math" panose="02040503050406030204" pitchFamily="18" charset="0"/>
                            </a:rPr>
                          </m:ctrlPr>
                        </m:sSub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m:t>
                      </m:r>
                      <m:sSubSup>
                        <m:sSubSupPr>
                          <m:ctrlPr>
                            <a:rPr lang="en-US" sz="1200" b="0" i="1" dirty="0" smtClean="0">
                              <a:latin typeface="Cambria Math" panose="02040503050406030204" pitchFamily="18" charset="0"/>
                            </a:rPr>
                          </m:ctrlPr>
                        </m:sSubSup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sSubSup>
                        <m:sSubSupPr>
                          <m:ctrlPr>
                            <a:rPr lang="en-US" sz="1200" b="0" i="1" dirty="0" smtClean="0">
                              <a:latin typeface="Cambria Math" panose="02040503050406030204" pitchFamily="18" charset="0"/>
                            </a:rPr>
                          </m:ctrlPr>
                        </m:sSubSupPr>
                        <m:e>
                          <m:r>
                            <a:rPr lang="en-US" sz="1200" b="0" i="1" dirty="0" smtClean="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oMath>
                  </m:oMathPara>
                </a14:m>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a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Note that an input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possibly belongs to multiple classes: take the example of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being an image and</a:t>
                </a:r>
                <a14:m>
                  <m:oMath xmlns:m="http://schemas.openxmlformats.org/officeDocument/2006/math">
                    <m:r>
                      <a:rPr lang="en-US" sz="1200" i="1" dirty="0" smtClean="0">
                        <a:latin typeface="Cambria Math" panose="02040503050406030204" pitchFamily="18" charset="0"/>
                      </a:rPr>
                      <m:t> </m:t>
                    </m:r>
                    <m:r>
                      <a:rPr lang="en-US" sz="1200" i="1" dirty="0" smtClean="0">
                        <a:latin typeface="Cambria Math" panose="02040503050406030204" pitchFamily="18" charset="0"/>
                      </a:rPr>
                      <m:t>𝐶</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𝑈</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 </m:t>
                        </m:r>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14:m>
                  <m:oMath xmlns:m="http://schemas.openxmlformats.org/officeDocument/2006/math">
                    <m:r>
                      <a:rPr lang="en-US" sz="1200" i="1" dirty="0" smtClean="0">
                        <a:latin typeface="Cambria Math" panose="02040503050406030204" pitchFamily="18" charset="0"/>
                      </a:rPr>
                      <m:t>𝑆</m:t>
                    </m:r>
                  </m:oMath>
                </a14:m>
                <a:r>
                  <a:rPr lang="en-US" sz="1200" dirty="0">
                    <a:latin typeface="David" panose="020E0502060401010101" pitchFamily="34" charset="-79"/>
                    <a:cs typeface="David" panose="020E0502060401010101" pitchFamily="34" charset="-79"/>
                  </a:rPr>
                  <a:t> is obtained by fixing two classes </a:t>
                </a:r>
                <a14:m>
                  <m:oMath xmlns:m="http://schemas.openxmlformats.org/officeDocument/2006/math">
                    <m:sSup>
                      <m:sSupPr>
                        <m:ctrlPr>
                          <a:rPr lang="en-US" sz="1200" b="0" i="1" dirty="0" smtClean="0">
                            <a:latin typeface="Cambria Math" panose="02040503050406030204" pitchFamily="18" charset="0"/>
                          </a:rPr>
                        </m:ctrlPr>
                      </m:sSupPr>
                      <m:e>
                        <m:r>
                          <a:rPr lang="en-US" sz="1200" i="1" dirty="0" smtClean="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 </m:t>
                    </m:r>
                    <m:d>
                      <m:dPr>
                        <m:begChr m:val="{"/>
                        <m:endChr m:val="}"/>
                        <m:ctrlPr>
                          <a:rPr lang="en-US" sz="1200" b="0" i="1" dirty="0">
                            <a:latin typeface="Cambria Math" panose="02040503050406030204" pitchFamily="18" charset="0"/>
                          </a:rPr>
                        </m:ctrlPr>
                      </m:dPr>
                      <m:e>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m:t>
                        </m:r>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e>
                    </m:d>
                    <m:r>
                      <a:rPr lang="en-US" sz="1200" b="0" i="1" dirty="0" smtClean="0">
                        <a:latin typeface="Cambria Math" panose="02040503050406030204" pitchFamily="18" charset="0"/>
                      </a:rPr>
                      <m:t>∈</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𝐶</m:t>
                        </m:r>
                      </m:e>
                      <m:sup>
                        <m:r>
                          <a:rPr lang="en-US" sz="1200" b="0" i="1" dirty="0" smtClean="0">
                            <a:latin typeface="Cambria Math" panose="02040503050406030204" pitchFamily="18" charset="0"/>
                          </a:rPr>
                          <m:t>2</m:t>
                        </m:r>
                      </m:sup>
                    </m:sSup>
                    <m:r>
                      <a:rPr lang="en-US" sz="1200" i="1" dirty="0">
                        <a:latin typeface="Cambria Math" panose="02040503050406030204" pitchFamily="18" charset="0"/>
                      </a:rPr>
                      <m:t> </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Each class is then mapped on a label of </a:t>
                </a:r>
                <a14:m>
                  <m:oMath xmlns:m="http://schemas.openxmlformats.org/officeDocument/2006/math">
                    <m:r>
                      <a:rPr lang="en-US" sz="1200" i="1" dirty="0" smtClean="0">
                        <a:latin typeface="Cambria Math" panose="02040503050406030204" pitchFamily="18" charset="0"/>
                      </a:rPr>
                      <m:t>𝑌</m:t>
                    </m:r>
                  </m:oMath>
                </a14:m>
                <a:r>
                  <a:rPr lang="en-US" sz="1200" dirty="0">
                    <a:latin typeface="David" panose="020E0502060401010101" pitchFamily="34" charset="-79"/>
                    <a:cs typeface="David" panose="020E0502060401010101" pitchFamily="34" charset="-79"/>
                  </a:rPr>
                  <a:t> . We fix </a:t>
                </a:r>
                <a14:m>
                  <m:oMath xmlns:m="http://schemas.openxmlformats.org/officeDocument/2006/math">
                    <m:sSub>
                      <m:sSubPr>
                        <m:ctrlPr>
                          <a:rPr lang="en-US" sz="1200" b="0" i="1" dirty="0" smtClean="0">
                            <a:latin typeface="Cambria Math" panose="02040503050406030204" pitchFamily="18" charset="0"/>
                          </a:rPr>
                        </m:ctrlPr>
                      </m:sSubPr>
                      <m:e>
                        <m:r>
                          <a:rPr lang="en-US" sz="1200" i="1" dirty="0" smtClean="0">
                            <a:latin typeface="Cambria Math" panose="02040503050406030204" pitchFamily="18" charset="0"/>
                          </a:rPr>
                          <m:t>𝑦</m:t>
                        </m:r>
                      </m:e>
                      <m:sub>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𝑐</m:t>
                            </m:r>
                          </m:e>
                          <m:sup>
                            <m:r>
                              <a:rPr lang="en-US" sz="1200" b="0" i="1" dirty="0" smtClean="0">
                                <a:latin typeface="Cambria Math" panose="02040503050406030204" pitchFamily="18" charset="0"/>
                              </a:rPr>
                              <m:t>−</m:t>
                            </m:r>
                          </m:sup>
                        </m:sSup>
                      </m:sub>
                    </m:sSub>
                    <m:r>
                      <a:rPr lang="en-US" sz="1200" i="1" dirty="0" smtClean="0">
                        <a:latin typeface="Cambria Math" panose="02040503050406030204" pitchFamily="18" charset="0"/>
                      </a:rPr>
                      <m:t> </m:t>
                    </m:r>
                    <m:r>
                      <a:rPr lang="en-US" sz="1200" i="1" dirty="0">
                        <a:latin typeface="Cambria Math" panose="02040503050406030204" pitchFamily="18" charset="0"/>
                      </a:rPr>
                      <m:t>= −</m:t>
                    </m:r>
                    <m:r>
                      <a:rPr lang="en-US" sz="1200" i="1" dirty="0" smtClean="0">
                        <a:latin typeface="Cambria Math" panose="02040503050406030204" pitchFamily="18" charset="0"/>
                      </a:rPr>
                      <m:t>1</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a:t>
                </a:r>
                <a14:m>
                  <m:oMath xmlns:m="http://schemas.openxmlformats.org/officeDocument/2006/math">
                    <m:sSub>
                      <m:sSubPr>
                        <m:ctrlPr>
                          <a:rPr lang="en-US" sz="1200" b="0" i="1" dirty="0" smtClean="0">
                            <a:latin typeface="Cambria Math" panose="02040503050406030204" pitchFamily="18" charset="0"/>
                          </a:rPr>
                        </m:ctrlPr>
                      </m:sSubPr>
                      <m:e>
                        <m:r>
                          <m:rPr>
                            <m:sty m:val="p"/>
                          </m:rPr>
                          <a:rPr lang="en-US" sz="1200" b="0" i="0" dirty="0" smtClean="0">
                            <a:latin typeface="Cambria Math" panose="02040503050406030204" pitchFamily="18" charset="0"/>
                          </a:rPr>
                          <m:t>y</m:t>
                        </m:r>
                      </m:e>
                      <m:sub>
                        <m:sSup>
                          <m:sSupPr>
                            <m:ctrlPr>
                              <a:rPr lang="en-US" sz="1200" b="0" i="1" dirty="0" smtClean="0">
                                <a:latin typeface="Cambria Math" panose="02040503050406030204" pitchFamily="18" charset="0"/>
                              </a:rPr>
                            </m:ctrlPr>
                          </m:sSupPr>
                          <m:e>
                            <m:r>
                              <m:rPr>
                                <m:sty m:val="p"/>
                              </m:rPr>
                              <a:rPr lang="en-US" sz="1200" b="0" i="0" dirty="0" smtClean="0">
                                <a:latin typeface="Cambria Math" panose="02040503050406030204" pitchFamily="18" charset="0"/>
                              </a:rPr>
                              <m:t>c</m:t>
                            </m:r>
                          </m:e>
                          <m:sup>
                            <m:r>
                              <a:rPr lang="en-US" sz="1200" b="0" i="0" dirty="0" smtClean="0">
                                <a:latin typeface="Cambria Math" panose="02040503050406030204" pitchFamily="18" charset="0"/>
                              </a:rPr>
                              <m:t>+</m:t>
                            </m:r>
                          </m:sup>
                        </m:sSup>
                      </m:sub>
                    </m:sSub>
                    <m:r>
                      <a:rPr lang="en-US" sz="1200" i="1" dirty="0">
                        <a:latin typeface="Cambria Math" panose="02040503050406030204" pitchFamily="18" charset="0"/>
                      </a:rPr>
                      <m:t>= </m:t>
                    </m:r>
                    <m:r>
                      <a:rPr lang="en-US" sz="1200" i="1" dirty="0">
                        <a:latin typeface="Cambria Math" panose="02040503050406030204" pitchFamily="18" charset="0"/>
                      </a:rPr>
                      <m:t>1</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𝜌</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 </m:t>
                            </m:r>
                          </m:sup>
                        </m:sSup>
                      </m:sub>
                    </m:sSub>
                    <m:r>
                      <a:rPr lang="en-US" sz="1200" b="0" i="1" smtClean="0">
                        <a:latin typeface="Cambria Math" panose="02040503050406030204" pitchFamily="18" charset="0"/>
                      </a:rPr>
                      <m:t>:</m:t>
                    </m:r>
                  </m:oMath>
                </a14:m>
                <a:endParaRPr lang="en-US" sz="1200" b="0" dirty="0">
                  <a:latin typeface="David" panose="020E0502060401010101" pitchFamily="34" charset="-79"/>
                  <a:cs typeface="David" panose="020E0502060401010101" pitchFamily="34" charset="-79"/>
                </a:endParaRPr>
              </a:p>
              <a:p>
                <a:pPr algn="ct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num>
                      <m:den>
                        <m:r>
                          <a:rPr lang="en-US" sz="1200" b="0" i="1" smtClean="0">
                            <a:latin typeface="Cambria Math" panose="02040503050406030204" pitchFamily="18" charset="0"/>
                          </a:rPr>
                          <m:t>𝜌</m:t>
                        </m:r>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den>
                    </m:f>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e>
                    </m:d>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r>
                          <a:rPr lang="en-US" sz="1200" i="1">
                            <a:latin typeface="Cambria Math" panose="02040503050406030204" pitchFamily="18" charset="0"/>
                          </a:rPr>
                          <m:t>)</m:t>
                        </m:r>
                      </m:num>
                      <m:den>
                        <m:r>
                          <a:rPr lang="en-US" sz="1200" i="1">
                            <a:latin typeface="Cambria Math" panose="02040503050406030204" pitchFamily="18" charset="0"/>
                          </a:rPr>
                          <m:t>𝜌</m:t>
                        </m:r>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e>
                        </m:d>
                        <m:r>
                          <a:rPr lang="en-US" sz="1200" i="1">
                            <a:latin typeface="Cambria Math" panose="02040503050406030204" pitchFamily="18" charset="0"/>
                          </a:rPr>
                          <m:t>+</m:t>
                        </m:r>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r>
                          <a:rPr lang="en-US" sz="1200" i="1">
                            <a:latin typeface="Cambria Math" panose="02040503050406030204" pitchFamily="18" charset="0"/>
                          </a:rPr>
                          <m:t>)</m:t>
                        </m:r>
                      </m:den>
                    </m:f>
                    <m:r>
                      <a:rPr lang="en-US" sz="1200" i="1">
                        <a:latin typeface="Cambria Math" panose="02040503050406030204" pitchFamily="18" charset="0"/>
                      </a:rPr>
                      <m:t>,</m:t>
                    </m:r>
                  </m:oMath>
                </a14:m>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𝑆</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14:m>
                  <m:oMath xmlns:m="http://schemas.openxmlformats.org/officeDocument/2006/math">
                    <m:r>
                      <a:rPr lang="en-US" sz="1200" b="0" i="1" smtClean="0">
                        <a:latin typeface="Cambria Math" panose="02040503050406030204" pitchFamily="18" charset="0"/>
                      </a:rPr>
                      <m:t>𝑐</m:t>
                    </m:r>
                    <m:r>
                      <a:rPr lang="en-US" sz="1200" b="0" i="1" smtClean="0">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r>
                      <a:rPr lang="en-US" sz="1200" b="0" i="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set the label </a:t>
                </a:r>
                <a14:m>
                  <m:oMath xmlns:m="http://schemas.openxmlformats.org/officeDocument/2006/math">
                    <m:r>
                      <a:rPr lang="en-US" sz="1200" b="0" i="1" smtClean="0">
                        <a:latin typeface="Cambria Math" panose="02040503050406030204" pitchFamily="18" charset="0"/>
                      </a:rPr>
                      <m:t>𝑦</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14:m>
                  <m:oMath xmlns:m="http://schemas.openxmlformats.org/officeDocument/2006/math">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r>
                      <a:rPr lang="en-US" sz="1200" b="0" i="1" smtClean="0">
                        <a:latin typeface="Cambria Math" panose="02040503050406030204" pitchFamily="18" charset="0"/>
                      </a:rPr>
                      <m:t>)</m:t>
                    </m:r>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3"/>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4"/>
                  </a:rPr>
                  <a:t>https://arxiv.org/pdf/1910.04464.pdf</a:t>
                </a:r>
                <a:endParaRPr lang="en-US" sz="1200"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a:t>
                </a:r>
                <a:r>
                  <a:rPr lang="en-US" sz="1200" u="sng" kern="1200" dirty="0" smtClean="0">
                    <a:solidFill>
                      <a:schemeClr val="tx1"/>
                    </a:solidFill>
                    <a:latin typeface="David" panose="020E0502060401010101" pitchFamily="34" charset="-79"/>
                    <a:cs typeface="David" panose="020E0502060401010101" pitchFamily="34" charset="-79"/>
                  </a:rPr>
                  <a:t>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the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(𝑐_1,𝑐_2 )∼𝜌^2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)∼𝐷_(𝑐_1)^2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𝑥^−∼𝐷_(𝑐_2 )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r>
                  <a:rPr lang="en-US" sz="1200" i="0" dirty="0" smtClean="0">
                    <a:latin typeface="Cambria Math" panose="02040503050406030204" pitchFamily="18" charset="0"/>
                  </a:rPr>
                  <a:t>𝑌 = {−</a:t>
                </a:r>
                <a:r>
                  <a:rPr lang="en-US" sz="1200" i="0" dirty="0">
                    <a:latin typeface="Cambria Math" panose="02040503050406030204" pitchFamily="18" charset="0"/>
                  </a:rPr>
                  <a:t>1, 1}, </a:t>
                </a:r>
                <a:r>
                  <a:rPr lang="en-US" sz="1200" dirty="0">
                    <a:latin typeface="David" panose="020E0502060401010101" pitchFamily="34" charset="-79"/>
                    <a:cs typeface="David" panose="020E0502060401010101" pitchFamily="34" charset="-79"/>
                  </a:rPr>
                  <a:t>and the unsupervised set </a:t>
                </a:r>
                <a:r>
                  <a:rPr lang="en-US" sz="1200" i="0" dirty="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contains triplets</a:t>
                </a:r>
                <a:r>
                  <a:rPr lang="en-US" sz="1200" i="0" dirty="0" smtClean="0">
                    <a:latin typeface="Cambria Math" panose="02040503050406030204" pitchFamily="18" charset="0"/>
                  </a:rPr>
                  <a:t> </a:t>
                </a:r>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r>
                  <a:rPr lang="en-US" sz="1200" i="0" dirty="0" err="1">
                    <a:latin typeface="Cambria Math" panose="02040503050406030204" pitchFamily="18" charset="0"/>
                  </a:rPr>
                  <a:t>𝑧</a:t>
                </a:r>
                <a:r>
                  <a:rPr lang="en-US" sz="1200" b="0" i="0" dirty="0" smtClean="0">
                    <a:latin typeface="Cambria Math" panose="02040503050406030204" pitchFamily="18" charset="0"/>
                  </a:rPr>
                  <a:t>_𝑖</a:t>
                </a:r>
                <a:r>
                  <a:rPr lang="en-US" sz="1200" b="0" i="0" dirty="0">
                    <a:latin typeface="Cambria Math" panose="02040503050406030204" pitchFamily="18" charset="0"/>
                  </a:rPr>
                  <a:t> </a:t>
                </a:r>
                <a:r>
                  <a:rPr lang="en-US" sz="1200" i="0" dirty="0">
                    <a:latin typeface="Cambria Math" panose="02040503050406030204" pitchFamily="18" charset="0"/>
                  </a:rPr>
                  <a:t> = (𝑥</a:t>
                </a:r>
                <a:r>
                  <a:rPr lang="en-US" sz="1200" b="0" i="0" dirty="0" smtClean="0">
                    <a:latin typeface="Cambria Math" panose="02040503050406030204" pitchFamily="18" charset="0"/>
                  </a:rPr>
                  <a:t>_𝑖</a:t>
                </a:r>
                <a:r>
                  <a:rPr lang="en-US" sz="1200" i="0" dirty="0">
                    <a:latin typeface="Cambria Math" panose="02040503050406030204" pitchFamily="18" charset="0"/>
                  </a:rPr>
                  <a:t>, 𝑥</a:t>
                </a:r>
                <a:r>
                  <a:rPr lang="en-US" sz="1200" b="0" i="0" dirty="0" smtClean="0">
                    <a:latin typeface="Cambria Math" panose="02040503050406030204" pitchFamily="18" charset="0"/>
                  </a:rPr>
                  <a:t>_𝑖^+,𝑥_𝑖^−)</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a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Note that an input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possibly belongs to multiple classes: take the example of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being an image and</a:t>
                </a:r>
                <a:r>
                  <a:rPr lang="en-US" sz="1200" i="0" dirty="0" smtClean="0">
                    <a:latin typeface="Cambria Math" panose="02040503050406030204" pitchFamily="18" charset="0"/>
                  </a:rPr>
                  <a:t> 𝐶 </a:t>
                </a:r>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r>
                  <a:rPr lang="en-US" sz="1200" b="0" i="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(𝑐^+,𝑐^−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r>
                  <a:rPr lang="en-US" sz="1200" i="0" dirty="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obtained by fixing two classes </a:t>
                </a:r>
                <a:r>
                  <a:rPr lang="en-US" sz="1200" i="0" dirty="0" smtClean="0">
                    <a:latin typeface="Cambria Math" panose="02040503050406030204" pitchFamily="18" charset="0"/>
                  </a:rPr>
                  <a:t>𝑐</a:t>
                </a:r>
                <a:r>
                  <a:rPr lang="en-US" sz="1200" b="0" i="0" dirty="0" smtClean="0">
                    <a:latin typeface="Cambria Math" panose="02040503050406030204" pitchFamily="18" charset="0"/>
                  </a:rPr>
                  <a:t>^±</a:t>
                </a:r>
                <a:r>
                  <a:rPr lang="en-US" sz="1200" b="0" i="0" dirty="0">
                    <a:latin typeface="Cambria Math" panose="02040503050406030204" pitchFamily="18" charset="0"/>
                  </a:rPr>
                  <a:t> </a:t>
                </a:r>
                <a:r>
                  <a:rPr lang="en-US" sz="1200" i="0" dirty="0">
                    <a:latin typeface="Cambria Math" panose="02040503050406030204" pitchFamily="18" charset="0"/>
                  </a:rPr>
                  <a:t> = </a:t>
                </a:r>
                <a:r>
                  <a:rPr lang="en-US" sz="1200" b="0" i="0" dirty="0">
                    <a:latin typeface="Cambria Math" panose="02040503050406030204" pitchFamily="18" charset="0"/>
                  </a:rPr>
                  <a:t>{</a:t>
                </a:r>
                <a:r>
                  <a:rPr lang="en-US" sz="1200" i="0" dirty="0">
                    <a:latin typeface="Cambria Math" panose="02040503050406030204" pitchFamily="18" charset="0"/>
                  </a:rPr>
                  <a:t>𝑐</a:t>
                </a:r>
                <a:r>
                  <a:rPr lang="en-US" sz="1200" b="0" i="0" dirty="0" smtClean="0">
                    <a:latin typeface="Cambria Math" panose="02040503050406030204" pitchFamily="18" charset="0"/>
                  </a:rPr>
                  <a:t>^−</a:t>
                </a:r>
                <a:r>
                  <a:rPr lang="en-US" sz="1200" i="0" dirty="0">
                    <a:latin typeface="Cambria Math" panose="02040503050406030204" pitchFamily="18" charset="0"/>
                  </a:rPr>
                  <a:t>, 𝑐</a:t>
                </a:r>
                <a:r>
                  <a:rPr lang="en-US" sz="1200" b="0" i="0" dirty="0" smtClean="0">
                    <a:latin typeface="Cambria Math" panose="02040503050406030204" pitchFamily="18" charset="0"/>
                  </a:rPr>
                  <a:t>^+ }∈𝐶^2</a:t>
                </a:r>
                <a:r>
                  <a:rPr lang="en-US" sz="1200" b="0" i="0" dirty="0">
                    <a:latin typeface="Cambria Math" panose="02040503050406030204" pitchFamily="18" charset="0"/>
                  </a:rPr>
                  <a:t> </a:t>
                </a:r>
                <a:r>
                  <a:rPr lang="en-US" sz="1200" i="0" dirty="0">
                    <a:latin typeface="Cambria Math" panose="02040503050406030204" pitchFamily="18" charset="0"/>
                  </a:rPr>
                  <a:t> </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Each class is then mapped on a label of </a:t>
                </a:r>
                <a:r>
                  <a:rPr lang="en-US" sz="1200" i="0" dirty="0" smtClean="0">
                    <a:latin typeface="Cambria Math" panose="02040503050406030204" pitchFamily="18" charset="0"/>
                  </a:rPr>
                  <a:t>𝑌</a:t>
                </a:r>
                <a:r>
                  <a:rPr lang="en-US" sz="1200" dirty="0">
                    <a:latin typeface="David" panose="020E0502060401010101" pitchFamily="34" charset="-79"/>
                    <a:cs typeface="David" panose="020E0502060401010101" pitchFamily="34" charset="-79"/>
                  </a:rPr>
                  <a:t> . We fix </a:t>
                </a:r>
                <a:r>
                  <a:rPr lang="en-US" sz="1200" i="0" dirty="0" smtClean="0">
                    <a:latin typeface="Cambria Math" panose="02040503050406030204" pitchFamily="18" charset="0"/>
                  </a:rPr>
                  <a:t>𝑦</a:t>
                </a:r>
                <a:r>
                  <a:rPr lang="en-US" sz="1200" b="0" i="0" dirty="0" smtClean="0">
                    <a:latin typeface="Cambria Math" panose="02040503050406030204" pitchFamily="18" charset="0"/>
                  </a:rPr>
                  <a:t>_(𝑐^− ) </a:t>
                </a:r>
                <a:r>
                  <a:rPr lang="en-US" sz="1200" i="0" dirty="0" smtClean="0">
                    <a:latin typeface="Cambria Math" panose="02040503050406030204" pitchFamily="18" charset="0"/>
                  </a:rPr>
                  <a:t> </a:t>
                </a:r>
                <a:r>
                  <a:rPr lang="en-US" sz="1200" i="0" dirty="0">
                    <a:latin typeface="Cambria Math" panose="02040503050406030204" pitchFamily="18" charset="0"/>
                  </a:rPr>
                  <a:t>= −</a:t>
                </a:r>
                <a:r>
                  <a:rPr lang="en-US" sz="1200" i="0" dirty="0" smtClean="0">
                    <a:latin typeface="Cambria Math" panose="02040503050406030204" pitchFamily="18" charset="0"/>
                  </a:rPr>
                  <a:t>1 </a:t>
                </a:r>
                <a:r>
                  <a:rPr lang="en-US" sz="1200" dirty="0">
                    <a:latin typeface="David" panose="020E0502060401010101" pitchFamily="34" charset="-79"/>
                    <a:cs typeface="David" panose="020E0502060401010101" pitchFamily="34" charset="-79"/>
                  </a:rPr>
                  <a:t>and </a:t>
                </a:r>
                <a:r>
                  <a:rPr lang="en-US" sz="1200" b="0" i="0" dirty="0" smtClean="0">
                    <a:latin typeface="Cambria Math" panose="02040503050406030204" pitchFamily="18" charset="0"/>
                  </a:rPr>
                  <a:t>y_(c^+ )</a:t>
                </a:r>
                <a:r>
                  <a:rPr lang="en-US" sz="1200" i="0" dirty="0">
                    <a:latin typeface="Cambria Math" panose="02040503050406030204" pitchFamily="18" charset="0"/>
                  </a:rPr>
                  <a:t>= 1</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r>
                  <a:rPr lang="en-US" sz="1200" b="0" i="0" smtClean="0">
                    <a:latin typeface="Cambria Math" panose="02040503050406030204" pitchFamily="18" charset="0"/>
                  </a:rPr>
                  <a:t>𝜌_(𝑐^(± ) ):</a:t>
                </a:r>
                <a:endParaRPr lang="en-US" sz="1200" b="0" dirty="0">
                  <a:latin typeface="David" panose="020E0502060401010101" pitchFamily="34" charset="-79"/>
                  <a:cs typeface="David" panose="020E0502060401010101" pitchFamily="34" charset="-79"/>
                </a:endParaRPr>
              </a:p>
              <a:p>
                <a:pPr algn="ctr"/>
                <a:r>
                  <a:rPr lang="en-US" sz="1200" i="0">
                    <a:latin typeface="Cambria Math" panose="02040503050406030204" pitchFamily="18" charset="0"/>
                  </a:rPr>
                  <a:t>𝜌_(𝑐^(± ) )</a:t>
                </a:r>
                <a:r>
                  <a:rPr lang="en-US" sz="1200" b="0" i="0" smtClean="0">
                    <a:latin typeface="Cambria Math" panose="02040503050406030204" pitchFamily="18" charset="0"/>
                  </a:rPr>
                  <a:t> (𝑐^− )=(𝜌(𝑐^−))/(𝜌(𝑐^− )+𝜌(𝑐^+)),</a:t>
                </a:r>
                <a:r>
                  <a:rPr lang="en-US" sz="1200" dirty="0">
                    <a:latin typeface="David" panose="020E0502060401010101" pitchFamily="34" charset="-79"/>
                    <a:cs typeface="David" panose="020E0502060401010101" pitchFamily="34" charset="-79"/>
                  </a:rPr>
                  <a:t> </a:t>
                </a:r>
                <a:r>
                  <a:rPr lang="en-US" sz="1200" i="0">
                    <a:latin typeface="Cambria Math" panose="02040503050406030204" pitchFamily="18" charset="0"/>
                  </a:rPr>
                  <a:t>𝜌_(𝑐^(± ) ) (𝑐^</a:t>
                </a:r>
                <a:r>
                  <a:rPr lang="en-US" sz="1200" b="0" i="0" smtClean="0">
                    <a:latin typeface="Cambria Math" panose="02040503050406030204" pitchFamily="18" charset="0"/>
                  </a:rPr>
                  <a:t>+ )</a:t>
                </a:r>
                <a:r>
                  <a:rPr lang="en-US" sz="1200" i="0">
                    <a:latin typeface="Cambria Math" panose="02040503050406030204" pitchFamily="18" charset="0"/>
                  </a:rPr>
                  <a:t>=(𝜌(𝑐^</a:t>
                </a:r>
                <a:r>
                  <a:rPr lang="en-US" sz="1200" b="0" i="0" smtClean="0">
                    <a:latin typeface="Cambria Math" panose="02040503050406030204" pitchFamily="18" charset="0"/>
                  </a:rPr>
                  <a:t>+</a:t>
                </a:r>
                <a:r>
                  <a:rPr lang="en-US" sz="1200" i="0">
                    <a:latin typeface="Cambria Math" panose="02040503050406030204" pitchFamily="18" charset="0"/>
                  </a:rPr>
                  <a:t>))/(𝜌(𝑐^− )+𝜌(𝑐^+)),</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r>
                  <a:rPr lang="en-US" sz="1200" b="0" i="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r>
                  <a:rPr lang="en-US" sz="1200" b="0" i="0" smtClean="0">
                    <a:latin typeface="Cambria Math" panose="02040503050406030204" pitchFamily="18" charset="0"/>
                  </a:rPr>
                  <a:t>𝑐∼</a:t>
                </a:r>
                <a:r>
                  <a:rPr lang="en-US" sz="1200" i="0">
                    <a:latin typeface="Cambria Math" panose="02040503050406030204" pitchFamily="18" charset="0"/>
                  </a:rPr>
                  <a:t>𝜌_(𝑐^(± ) )</a:t>
                </a:r>
                <a:r>
                  <a:rPr lang="en-US" sz="1200" b="0" i="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and set the label </a:t>
                </a:r>
                <a:r>
                  <a:rPr lang="en-US" sz="1200" b="0" i="0" smtClean="0">
                    <a:latin typeface="Cambria Math" panose="02040503050406030204" pitchFamily="18" charset="0"/>
                  </a:rPr>
                  <a:t>𝑦=𝑦_𝑐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r>
                  <a:rPr lang="en-US" sz="1200" b="0" i="0" smtClean="0">
                    <a:latin typeface="Cambria Math" panose="02040503050406030204" pitchFamily="18" charset="0"/>
                  </a:rPr>
                  <a:t>𝑥∈𝐷_𝑐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r>
                  <a:rPr lang="en-US" sz="1200" b="0" i="0" smtClean="0">
                    <a:latin typeface="Cambria Math" panose="02040503050406030204" pitchFamily="18" charset="0"/>
                  </a:rPr>
                  <a:t>(𝑥,𝑦_𝑐)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5"/>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6"/>
                  </a:rPr>
                  <a:t>https://</a:t>
                </a:r>
                <a:r>
                  <a:rPr lang="en-US" sz="1200" dirty="0" smtClean="0">
                    <a:latin typeface="David" panose="020E0502060401010101" pitchFamily="34" charset="-79"/>
                    <a:cs typeface="David" panose="020E0502060401010101" pitchFamily="34" charset="-79"/>
                    <a:hlinkClick r:id="rId6"/>
                  </a:rPr>
                  <a:t>arxiv.org/pdf/1910.04464.pdf</a:t>
                </a:r>
                <a:endParaRPr lang="en-US" sz="1200" dirty="0" smtClean="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5</a:t>
            </a:fld>
            <a:endParaRPr lang="en-US"/>
          </a:p>
        </p:txBody>
      </p:sp>
    </p:spTree>
    <p:extLst>
      <p:ext uri="{BB962C8B-B14F-4D97-AF65-F5344CB8AC3E}">
        <p14:creationId xmlns:p14="http://schemas.microsoft.com/office/powerpoint/2010/main" val="2878680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6</a:t>
            </a:fld>
            <a:endParaRPr lang="en-US"/>
          </a:p>
        </p:txBody>
      </p:sp>
    </p:spTree>
    <p:extLst>
      <p:ext uri="{BB962C8B-B14F-4D97-AF65-F5344CB8AC3E}">
        <p14:creationId xmlns:p14="http://schemas.microsoft.com/office/powerpoint/2010/main" val="101652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14:m>
                  <m:oMath xmlns:m="http://schemas.openxmlformats.org/officeDocument/2006/math">
                    <m:r>
                      <m:rPr>
                        <m:sty m:val="p"/>
                      </m:rPr>
                      <a:rPr lang="en-US" b="0" i="0" smtClean="0">
                        <a:solidFill>
                          <a:srgbClr val="002060"/>
                        </a:solidFill>
                        <a:latin typeface="Cambria Math" panose="02040503050406030204" pitchFamily="18" charset="0"/>
                      </a:rPr>
                      <m:t>f</m:t>
                    </m:r>
                    <m:d>
                      <m:dPr>
                        <m:ctrlPr>
                          <a:rPr lang="en-US" b="0" i="1" smtClean="0">
                            <a:solidFill>
                              <a:srgbClr val="002060"/>
                            </a:solidFill>
                            <a:latin typeface="Cambria Math" panose="02040503050406030204" pitchFamily="18" charset="0"/>
                          </a:rPr>
                        </m:ctrlPr>
                      </m:dPr>
                      <m:e>
                        <m:r>
                          <a:rPr lang="en-US" b="0"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14:m>
                  <m:oMath xmlns:m="http://schemas.openxmlformats.org/officeDocument/2006/math">
                    <m:r>
                      <a:rPr lang="en-US" b="1" i="1" smtClean="0">
                        <a:solidFill>
                          <a:srgbClr val="002060"/>
                        </a:solidFill>
                        <a:latin typeface="Cambria Math" panose="02040503050406030204" pitchFamily="18" charset="0"/>
                      </a:rPr>
                      <m:t>𝒈</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Choice>
        <mc:Fallback xmlns="">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r>
                  <a:rPr lang="en-US" b="1" i="0" smtClean="0">
                    <a:solidFill>
                      <a:srgbClr val="002060"/>
                    </a:solidFill>
                    <a:latin typeface="Cambria Math" panose="02040503050406030204" pitchFamily="18" charset="0"/>
                  </a:rPr>
                  <a:t>𝐟</a:t>
                </a:r>
                <a:r>
                  <a:rPr lang="en-US" b="1"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r>
                  <a:rPr lang="en-US" b="0" i="0" smtClean="0">
                    <a:solidFill>
                      <a:srgbClr val="002060"/>
                    </a:solidFill>
                    <a:latin typeface="Cambria Math" panose="02040503050406030204" pitchFamily="18" charset="0"/>
                  </a:rPr>
                  <a:t>f</a:t>
                </a:r>
                <a:r>
                  <a:rPr lang="en-US" b="0"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r>
                  <a:rPr lang="en-US" b="1" i="0" smtClean="0">
                    <a:solidFill>
                      <a:srgbClr val="002060"/>
                    </a:solidFill>
                    <a:latin typeface="Cambria Math" panose="02040503050406030204" pitchFamily="18" charset="0"/>
                  </a:rPr>
                  <a:t>𝒈</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7</a:t>
            </a:fld>
            <a:endParaRPr lang="en-US"/>
          </a:p>
        </p:txBody>
      </p:sp>
    </p:spTree>
    <p:extLst>
      <p:ext uri="{BB962C8B-B14F-4D97-AF65-F5344CB8AC3E}">
        <p14:creationId xmlns:p14="http://schemas.microsoft.com/office/powerpoint/2010/main" val="3610148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As you can</a:t>
                </a:r>
                <a:r>
                  <a:rPr lang="he-IL" baseline="0" dirty="0" smtClean="0">
                    <a:latin typeface="David" panose="020E0502060401010101" pitchFamily="34" charset="-79"/>
                    <a:cs typeface="David" panose="020E0502060401010101" pitchFamily="34" charset="-79"/>
                  </a:rPr>
                  <a:t> </a:t>
                </a:r>
                <a:r>
                  <a:rPr lang="en-US" baseline="0" dirty="0" smtClean="0">
                    <a:latin typeface="David" panose="020E0502060401010101" pitchFamily="34" charset="-79"/>
                    <a:cs typeface="David" panose="020E0502060401010101" pitchFamily="34" charset="-79"/>
                  </a:rPr>
                  <a:t>see in this slide, </a:t>
                </a:r>
                <a:r>
                  <a:rPr lang="en-US" dirty="0" smtClean="0">
                    <a:latin typeface="David" panose="020E0502060401010101" pitchFamily="34" charset="-79"/>
                    <a:cs typeface="David" panose="020E0502060401010101" pitchFamily="34" charset="-79"/>
                  </a:rPr>
                  <a:t>contrastive loss is a function of the cosine similarity* function.</a:t>
                </a:r>
                <a:r>
                  <a:rPr lang="en-US" baseline="0" dirty="0" smtClean="0">
                    <a:latin typeface="David" panose="020E0502060401010101" pitchFamily="34" charset="-79"/>
                    <a:cs typeface="David" panose="020E0502060401010101" pitchFamily="34" charset="-79"/>
                  </a:rPr>
                  <a:t> </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The writers of the article</a:t>
                </a:r>
                <a:r>
                  <a:rPr lang="en-US" baseline="0" dirty="0" smtClean="0">
                    <a:latin typeface="David" panose="020E0502060401010101" pitchFamily="34" charset="-79"/>
                    <a:cs typeface="David" panose="020E0502060401010101" pitchFamily="34" charset="-79"/>
                  </a:rPr>
                  <a:t> compare the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 against other commonly used contrastive loss functions, such as logistic loss and margin loss. To make the comparisons fair, they use the same l2 normalization for all loss functions, and they tune the hyper parameters and report their best results for models trained. The best result was still their default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In</a:t>
                </a:r>
                <a:r>
                  <a:rPr lang="en-US" baseline="0" dirty="0" smtClean="0">
                    <a:latin typeface="David" panose="020E0502060401010101" pitchFamily="34" charset="-79"/>
                    <a:cs typeface="David" panose="020E0502060401010101" pitchFamily="34" charset="-79"/>
                  </a:rPr>
                  <a:t> addition</a:t>
                </a:r>
                <a:r>
                  <a:rPr lang="en-US" dirty="0" smtClean="0">
                    <a:latin typeface="David" panose="020E0502060401010101" pitchFamily="34" charset="-79"/>
                    <a:cs typeface="David" panose="020E0502060401010101" pitchFamily="34" charset="-79"/>
                  </a:rPr>
                  <a:t>, they choose our instantaneous loss function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loss, </a:t>
                </a:r>
                <a:r>
                  <a:rPr lang="en-US" dirty="0">
                    <a:latin typeface="David" panose="020E0502060401010101" pitchFamily="34" charset="-79"/>
                    <a:cs typeface="David" panose="020E0502060401010101" pitchFamily="34" charset="-79"/>
                  </a:rPr>
                  <a:t>because of its easy interpretability where minimizing the loss is essentially maximizing the similarity between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oMath>
                </a14:m>
                <a:r>
                  <a:rPr lang="en-US" dirty="0">
                    <a:latin typeface="David" panose="020E0502060401010101" pitchFamily="34" charset="-79"/>
                    <a:cs typeface="David" panose="020E0502060401010101" pitchFamily="34" charset="-79"/>
                  </a:rPr>
                  <a:t> and minimizing the similarity </a:t>
                </a:r>
                <a:r>
                  <a:rPr lang="en-US" dirty="0" smtClean="0">
                    <a:latin typeface="David" panose="020E0502060401010101" pitchFamily="34" charset="-79"/>
                    <a:cs typeface="David" panose="020E0502060401010101" pitchFamily="34" charset="-79"/>
                  </a:rPr>
                  <a:t>between          </a:t>
                </a:r>
                <a14:m>
                  <m:oMath xmlns:m="http://schemas.openxmlformats.org/officeDocument/2006/math">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Sub>
                  </m:oMath>
                </a14:m>
                <a:r>
                  <a:rPr lang="en-US" dirty="0" smtClean="0"/>
                  <a:t>.</a:t>
                </a:r>
              </a:p>
              <a:p>
                <a:endParaRPr lang="en-US" dirty="0" smtClean="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 </m:t>
                              </m:r>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den>
                              </m:f>
                            </m:e>
                          </m:d>
                        </m:e>
                      </m:func>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final loss</a:t>
                </a:r>
                <a:r>
                  <a:rPr lang="en-US" baseline="0" dirty="0" smtClean="0"/>
                  <a:t> is computed across all positive pairs, both (</a:t>
                </a:r>
                <a:r>
                  <a:rPr lang="en-US" baseline="0" dirty="0" err="1" smtClean="0"/>
                  <a:t>i,j</a:t>
                </a:r>
                <a:r>
                  <a:rPr lang="en-US" baseline="0" dirty="0" smtClean="0"/>
                  <a:t>) and (</a:t>
                </a:r>
                <a:r>
                  <a:rPr lang="en-US" baseline="0" dirty="0" err="1" smtClean="0"/>
                  <a:t>j,i</a:t>
                </a:r>
                <a:r>
                  <a:rPr lang="en-US" baseline="0" dirty="0" smtClean="0"/>
                  <a:t>), in a mini batch. This loss used in previous work of </a:t>
                </a:r>
                <a:r>
                  <a:rPr lang="en-US" baseline="0" dirty="0" err="1" smtClean="0"/>
                  <a:t>Sohn</a:t>
                </a:r>
                <a:r>
                  <a:rPr lang="en-US" baseline="0" dirty="0" smtClean="0"/>
                  <a:t>, 2016; Wu et al., 2018; Oord et al., 2018). </a:t>
                </a:r>
                <a:r>
                  <a:rPr lang="en-US" dirty="0" smtClean="0">
                    <a:latin typeface="David" panose="020E0502060401010101" pitchFamily="34" charset="-79"/>
                    <a:cs typeface="David" panose="020E0502060401010101" pitchFamily="34" charset="-79"/>
                  </a:rPr>
                  <a:t>The Contrastive Loss function was defined as:</a:t>
                </a:r>
                <a:endParaRPr lang="en-US" i="1" dirty="0" smtClean="0">
                  <a:latin typeface="David" panose="020E0502060401010101" pitchFamily="34" charset="-79"/>
                  <a:cs typeface="David" panose="020E0502060401010101" pitchFamily="34" charset="-79"/>
                </a:endParaRPr>
              </a:p>
              <a:p>
                <a:endParaRPr lang="en-US" dirty="0" smtClean="0"/>
              </a:p>
              <a:p>
                <a:pPr/>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NT-</a:t>
                </a:r>
                <a:r>
                  <a:rPr lang="en-US" b="1"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is an abbreviation for “Normalized Temperature</a:t>
                </a:r>
                <a:r>
                  <a:rPr lang="en-US" b="1" baseline="0" dirty="0" smtClean="0">
                    <a:latin typeface="David" panose="020E0502060401010101" pitchFamily="34" charset="-79"/>
                    <a:cs typeface="David" panose="020E0502060401010101" pitchFamily="34" charset="-79"/>
                  </a:rPr>
                  <a:t>*</a:t>
                </a:r>
                <a:r>
                  <a:rPr lang="en-US" baseline="0" dirty="0" smtClean="0">
                    <a:latin typeface="David" panose="020E0502060401010101" pitchFamily="34" charset="-79"/>
                    <a:cs typeface="David" panose="020E0502060401010101" pitchFamily="34" charset="-79"/>
                  </a:rPr>
                  <a:t> scaled Cross Entropy”.</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Temperature</a:t>
                </a:r>
                <a:r>
                  <a:rPr lang="en-US" dirty="0" smtClean="0"/>
                  <a:t> is a hyper-parameter of LSTMs(and neural networks generally) used to control the randomness of predictions by scaling the logits before applying softmax.</a:t>
                </a:r>
                <a:endParaRPr lang="en-US" baseline="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latin typeface="David" panose="020E0502060401010101" pitchFamily="34" charset="-79"/>
                    <a:cs typeface="David" panose="020E0502060401010101" pitchFamily="34" charset="-79"/>
                  </a:rPr>
                  <a:t>*</a:t>
                </a:r>
                <a:r>
                  <a:rPr lang="en-US" sz="1200" b="1" i="0" kern="1200" dirty="0" smtClean="0">
                    <a:solidFill>
                      <a:schemeClr val="tx1"/>
                    </a:solidFill>
                    <a:effectLst/>
                    <a:latin typeface="+mn-lt"/>
                    <a:ea typeface="+mn-ea"/>
                    <a:cs typeface="+mn-cs"/>
                  </a:rPr>
                  <a:t>Cosine similarity</a:t>
                </a:r>
                <a:r>
                  <a:rPr lang="en-US" sz="1200" b="0" i="0" kern="1200" dirty="0" smtClean="0">
                    <a:solidFill>
                      <a:schemeClr val="tx1"/>
                    </a:solidFill>
                    <a:effectLst/>
                    <a:latin typeface="+mn-lt"/>
                    <a:ea typeface="+mn-ea"/>
                    <a:cs typeface="+mn-cs"/>
                  </a:rPr>
                  <a:t> </a:t>
                </a:r>
                <a:r>
                  <a:rPr lang="en-US" sz="1200" b="0" i="0" u="none" kern="1200" dirty="0" smtClean="0">
                    <a:solidFill>
                      <a:schemeClr val="tx1"/>
                    </a:solidFill>
                    <a:effectLst/>
                    <a:latin typeface="+mn-lt"/>
                    <a:ea typeface="+mn-ea"/>
                    <a:cs typeface="+mn-cs"/>
                  </a:rPr>
                  <a:t>is a measure of similarity between two non-zero vectors of an inner product space.</a:t>
                </a:r>
                <a:endParaRPr lang="en-US"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We choose our instantaneous loss functions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loss because of its easy interpretability where minimizing the loss is essentially maximizing the similarity between </a:t>
                </a:r>
                <a:r>
                  <a:rPr lang="en-US" b="0" i="0" smtClean="0">
                    <a:latin typeface="Cambria Math" panose="02040503050406030204" pitchFamily="18" charset="0"/>
                  </a:rPr>
                  <a:t>〖𝑥=𝑧〗_𝑖,𝑥^+=𝑧_𝑗</a:t>
                </a:r>
                <a:r>
                  <a:rPr lang="en-US" dirty="0">
                    <a:latin typeface="David" panose="020E0502060401010101" pitchFamily="34" charset="-79"/>
                    <a:cs typeface="David" panose="020E0502060401010101" pitchFamily="34" charset="-79"/>
                  </a:rPr>
                  <a:t> and minimizing the similarity between </a:t>
                </a:r>
                <a:r>
                  <a:rPr lang="en-US" b="0" i="0" smtClean="0">
                    <a:latin typeface="Cambria Math" panose="02040503050406030204" pitchFamily="18" charset="0"/>
                  </a:rPr>
                  <a:t>𝑥=𝑧_𝑖,𝑥^−={𝑧_𝑘 }_(𝑘≠𝑖,𝑗)</a:t>
                </a:r>
                <a:endParaRPr lang="he-IL" dirty="0"/>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8</a:t>
            </a:fld>
            <a:endParaRPr lang="en-US"/>
          </a:p>
        </p:txBody>
      </p:sp>
    </p:spTree>
    <p:extLst>
      <p:ext uri="{BB962C8B-B14F-4D97-AF65-F5344CB8AC3E}">
        <p14:creationId xmlns:p14="http://schemas.microsoft.com/office/powerpoint/2010/main" val="410446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 of the model</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oMath>
                </a14:m>
                <a:r>
                  <a:rPr lang="en-US" dirty="0">
                    <a:latin typeface="David" panose="020E0502060401010101" pitchFamily="34" charset="-79"/>
                    <a:cs typeface="David" panose="020E0502060401010101" pitchFamily="34" charset="-79"/>
                  </a:rPr>
                  <a:t> and the projection head </a:t>
                </a:r>
                <a14:m>
                  <m:oMath xmlns:m="http://schemas.openxmlformats.org/officeDocument/2006/math">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r>
                      <a:rPr lang="en-US" b="0" i="1" smtClean="0">
                        <a:latin typeface="Cambria Math" panose="02040503050406030204" pitchFamily="18" charset="0"/>
                      </a:rPr>
                      <m:t>)</m:t>
                    </m:r>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r>
                  <a:rPr lang="en-US" baseline="0" dirty="0" smtClean="0">
                    <a:latin typeface="David" panose="020E0502060401010101" pitchFamily="34" charset="-79"/>
                    <a:cs typeface="David" panose="020E0502060401010101" pitchFamily="34" charset="-79"/>
                  </a:rPr>
                  <a:t> </a:t>
                </a:r>
                <a14:m>
                  <m:oMath xmlns:m="http://schemas.openxmlformats.org/officeDocument/2006/math">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𝑧</m:t>
                        </m:r>
                      </m:e>
                      <m:sup>
                        <m:r>
                          <a:rPr lang="en-US" b="0" i="1" smtClean="0">
                            <a:latin typeface="Cambria Math" panose="02040503050406030204" pitchFamily="18" charset="0"/>
                          </a:rPr>
                          <m:t>+</m:t>
                        </m:r>
                      </m:sup>
                    </m:s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𝑧</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𝑘</m:t>
                        </m:r>
                      </m:sup>
                    </m:sSubSup>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 which has</a:t>
                </a:r>
                <a:r>
                  <a:rPr lang="en-US" baseline="0" dirty="0" smtClean="0">
                    <a:latin typeface="David" panose="020E0502060401010101" pitchFamily="34" charset="-79"/>
                    <a:cs typeface="David" panose="020E0502060401010101" pitchFamily="34" charset="-79"/>
                  </a:rPr>
                  <a:t> mentioned in the previous slide:</a:t>
                </a:r>
                <a:endParaRPr lang="en-US" dirty="0" smtClean="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r>
                            <a:rPr lang="en-US" b="0" i="1" smtClean="0">
                              <a:latin typeface="Cambria Math" panose="02040503050406030204" pitchFamily="18" charset="0"/>
                            </a:rPr>
                            <m:t>⟩</m:t>
                          </m:r>
                        </m:num>
                        <m:den>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den>
                      </m:f>
                    </m:oMath>
                  </m:oMathPara>
                </a14:m>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we hope that in the ideal case the similarities will follow our logic.</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dirty="0" smtClean="0">
                    <a:latin typeface="David" panose="020E0502060401010101" pitchFamily="34" charset="-79"/>
                    <a:cs typeface="David" panose="020E0502060401010101" pitchFamily="34" charset="-79"/>
                  </a:rPr>
                  <a:t>Training the model</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In the</a:t>
                </a:r>
                <a:r>
                  <a:rPr lang="en-US" baseline="0" dirty="0" smtClean="0"/>
                  <a:t> mentioned framework, the training batch size N</a:t>
                </a:r>
                <a:r>
                  <a:rPr lang="he-IL" baseline="0" dirty="0" smtClean="0"/>
                  <a:t> </a:t>
                </a:r>
                <a:r>
                  <a:rPr lang="en-US" baseline="0" dirty="0" smtClean="0"/>
                  <a:t>moved from 256 to 8192. A batch size 8192 gives us 16,382 negative examples per positive pair from both augmentation views. Training with large batch size may be unstable when using standard SGD/Momentum with linear learning rate scaling. To stabilize the training, they use the LARS optimizer for all batch sizes. Moreover, they train the model with Cloud TPUs</a:t>
                </a:r>
                <a:r>
                  <a:rPr lang="en-US" b="1" baseline="0" dirty="0" smtClean="0"/>
                  <a:t>*</a:t>
                </a:r>
                <a:r>
                  <a:rPr lang="en-US" baseline="0" dirty="0" smtClean="0"/>
                  <a:t>, using 32 to 128 cores depending on the batch size.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This research shown when the number of training epochs is small(e.g. 100 epochs), larger batch sizes have a significant advantage over the smaller ones. With more training steps, the gaps between different batch sizes decrease or disappear.</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none" baseline="0" dirty="0" smtClean="0"/>
                  <a:t>They observe that contrastive learning benefits from larger batch sizes and longer training compared to its supervised counterpart.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u="sng"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baseline="0" dirty="0" smtClean="0"/>
                  <a:t>Default setting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As I mentioned before, they use ResNet 50 as the base encoder network, and a 2-layer MLP projection head to project the representation to a 128-dimensional latent space. Standard ResNet use batch normalization(BN). In distributed training with aggregated locally per device. In our contrastive learning, as positive pair are computed in the same device, the model can exploit the local information leakage to improve prediction accuracy without improving representations. They address this issue by aggregating BN mean and variance over all devices during the training.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The researchers use NT-</a:t>
                </a:r>
                <a:r>
                  <a:rPr lang="en-US" baseline="0" dirty="0" err="1" smtClean="0"/>
                  <a:t>Xent</a:t>
                </a:r>
                <a:r>
                  <a:rPr lang="en-US" baseline="0" dirty="0" smtClean="0"/>
                  <a:t> loss function, optimized using LARS</a:t>
                </a:r>
                <a:r>
                  <a:rPr lang="en-US" b="1" baseline="0" dirty="0" smtClean="0"/>
                  <a:t>*</a:t>
                </a:r>
                <a:r>
                  <a:rPr lang="en-US" baseline="0" dirty="0" smtClean="0"/>
                  <a:t> with learning rate of 4.8(=0.3 * batch size/256) and weight decay of 10^(-6). Moreover, they train at batch size 4096 for 100 epochs.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*Cloud TPU </a:t>
                </a:r>
                <a:r>
                  <a:rPr lang="en-US" dirty="0" smtClean="0"/>
                  <a:t>is the custom-designed machine learning ASIC that powers Google products.</a:t>
                </a: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*Layer-wise Adaptive Rate Scaling</a:t>
                </a:r>
                <a:r>
                  <a:rPr lang="en-US" dirty="0" smtClean="0"/>
                  <a:t>, or </a:t>
                </a:r>
                <a:r>
                  <a:rPr lang="en-US" b="1" dirty="0" smtClean="0"/>
                  <a:t>LARS</a:t>
                </a:r>
                <a:r>
                  <a:rPr lang="en-US" dirty="0" smtClean="0"/>
                  <a:t>, is a large batch optimization technique. There are two notable differences between LARS and other adaptive algorithms such as Adam or RMSProp: first, LARS uses a separate learning rate for each layer and not for each weight. And second, the magnitude of the update is controlled with respect to the weight norm for better control of training speed.</a:t>
                </a:r>
              </a:p>
            </p:txBody>
          </p:sp>
        </mc:Choice>
        <mc:Fallback xmlns="">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and the projection head </a:t>
                </a:r>
                <a:r>
                  <a:rPr lang="en-US" b="0" i="0" smtClean="0">
                    <a:latin typeface="Cambria Math" panose="02040503050406030204" pitchFamily="18" charset="0"/>
                  </a:rPr>
                  <a:t>𝑔(𝑓(⋅))</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p>
              <a:p>
                <a:r>
                  <a:rPr lang="en-US" dirty="0">
                    <a:latin typeface="David" panose="020E0502060401010101" pitchFamily="34" charset="-79"/>
                    <a:cs typeface="David" panose="020E0502060401010101" pitchFamily="34" charset="-79"/>
                  </a:rPr>
                  <a:t> </a:t>
                </a:r>
                <a:r>
                  <a:rPr lang="en-US" b="0" i="0" smtClean="0">
                    <a:latin typeface="Cambria Math" panose="02040503050406030204" pitchFamily="18" charset="0"/>
                  </a:rPr>
                  <a:t>𝑍=(𝑧,𝑧^+,{𝑧_𝑖^− }_(𝑖=1)^𝑘</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a:t>
                </a:r>
              </a:p>
              <a:p>
                <a:endParaRPr lang="he-IL" dirty="0">
                  <a:latin typeface="David" panose="020E0502060401010101" pitchFamily="34" charset="-79"/>
                  <a:cs typeface="David" panose="020E0502060401010101" pitchFamily="34" charset="-79"/>
                </a:endParaRPr>
              </a:p>
              <a:p>
                <a:pPr/>
                <a:r>
                  <a:rPr lang="en-US" b="0" i="0" smtClean="0">
                    <a:latin typeface="Cambria Math" panose="02040503050406030204" pitchFamily="18" charset="0"/>
                  </a:rPr>
                  <a:t>𝑠𝑖𝑚(𝑧_𝑖,𝑧_𝑗 )=(⟨𝑧_𝑖,𝑧_𝑗⟩)/(‖𝑧_𝑖 ‖⋅‖𝑧_𝑗 ‖ )</a:t>
                </a:r>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hope that in the ideal case the similarities will follow our logic</a:t>
                </a:r>
                <a:endParaRPr lang="en-US" dirty="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9</a:t>
            </a:fld>
            <a:endParaRPr lang="en-US"/>
          </a:p>
        </p:txBody>
      </p:sp>
    </p:spTree>
    <p:extLst>
      <p:ext uri="{BB962C8B-B14F-4D97-AF65-F5344CB8AC3E}">
        <p14:creationId xmlns:p14="http://schemas.microsoft.com/office/powerpoint/2010/main" val="129499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DF427-6F5E-4D23-A975-42606C366E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4CAC51-AA8C-450E-9A55-8AEDC3AAC4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07E63F-76F4-4209-BD8C-EBC49222F122}"/>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1D434007-9D55-43F4-8728-17CDF5E29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0C1A4-C572-4A0B-8C3D-C01717CD069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185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BB596-60C3-46A2-AF90-24CDBACD3F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FD91D5-D950-4EA1-BFA6-E3363A217A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7A857-1878-4068-B6D0-5157A0A9A049}"/>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392FB0C6-0F7B-4520-A5A8-01AFA8D971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077C1-0B57-4753-919B-3B7087581860}"/>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073828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27B255-B13A-4DA1-8E7B-1C98548C97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4A7BB2-4728-4566-882E-AB167A0EB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9ADAE-E002-4A5B-8D34-30DC5A6C9F6F}"/>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8BF4E3FB-1382-41C2-831B-A5DCBF697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B71FD-175D-4771-BC5F-690E5846B449}"/>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588668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1AC05-AB9A-4ACB-9C43-6E71E404C0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E9FF93-5B28-4100-8D0A-357BE64826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1CBE25-37E5-4D7C-8531-3720061F9CEB}"/>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FE993808-62BB-4BF0-8E1D-CE540722B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A680E-DF80-4FF2-B5AB-535BFBCFF73C}"/>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66157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6783-59C6-4508-B270-29424E9A5C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534930-C419-4146-91B5-FE9A9201B6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DC53E9-7DFA-4D79-A103-89DE3C3BF47E}"/>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8269D60F-E66E-4C40-959A-E4B78082F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914740-1C87-4C16-8C83-72BBE270B5A1}"/>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01194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C407-DAE3-4837-9774-9589E4F817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20BE0A-3F12-41B1-A72D-AE1BF6D532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26146A-6348-49E6-A010-A2AFD2599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778532-9901-4186-BF72-F488DB231A59}"/>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7795C108-D5CF-4D5B-888D-F70D0F5320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29DA7-78AA-4C2A-90B8-EE6551CEAA6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831624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01D1-C36D-43E8-B058-5675414AFD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DD7A39-58EE-47C6-83C8-18983DF0C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ECD6B7-566B-4800-889A-BA6F8AEE30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03F356-9307-4557-9CC6-BD29C22147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D83E5-DE69-4428-9356-1D50565BB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E52398-F4DF-4791-8783-5C165B8DA8FC}"/>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8" name="Footer Placeholder 7">
            <a:extLst>
              <a:ext uri="{FF2B5EF4-FFF2-40B4-BE49-F238E27FC236}">
                <a16:creationId xmlns:a16="http://schemas.microsoft.com/office/drawing/2014/main" id="{1558628A-ECB0-4AEF-B9D3-3DD581D39A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BC5F5F-163F-49EB-995B-5E1E9CB0521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7989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51A13-D7F5-49BC-B4FB-5C80BB76D3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D4114D-7F90-4096-BF20-16D2B0F5AF21}"/>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4" name="Footer Placeholder 3">
            <a:extLst>
              <a:ext uri="{FF2B5EF4-FFF2-40B4-BE49-F238E27FC236}">
                <a16:creationId xmlns:a16="http://schemas.microsoft.com/office/drawing/2014/main" id="{15F0B0DB-19A3-4EA1-87AE-EEF78EB62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B2B411-DF79-401C-BB96-2948914E2022}"/>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744954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779ED1-A788-446A-9AB2-8CF6FDE92CA4}"/>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3" name="Footer Placeholder 2">
            <a:extLst>
              <a:ext uri="{FF2B5EF4-FFF2-40B4-BE49-F238E27FC236}">
                <a16:creationId xmlns:a16="http://schemas.microsoft.com/office/drawing/2014/main" id="{9EC9F171-DEEC-4153-B53E-7B09106EB8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151B85-F50A-47A9-A582-77C3FAF5B117}"/>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74758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26FC5-A304-4C58-8259-006E5FACE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630B88-DF54-4763-B27A-D8192EA409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02646F-8A21-4442-94C4-9B2845068F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E5C34-932F-43E7-A394-49C9006B17E3}"/>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72A85F76-1DEE-4892-AAC5-47894A8BE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EE0F2E-D68B-43BF-88B6-AB4E478D7B7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52283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4191-3F51-4D83-8BA0-4A52156733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12296C-8BE4-4BD1-81B2-25A758BCDE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8A00AD-04FF-48EA-94E0-4E18E7097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6D622-FE90-4989-9C3E-3737B07B4C70}"/>
              </a:ext>
            </a:extLst>
          </p:cNvPr>
          <p:cNvSpPr>
            <a:spLocks noGrp="1"/>
          </p:cNvSpPr>
          <p:nvPr>
            <p:ph type="dt" sz="half" idx="10"/>
          </p:nvPr>
        </p:nvSpPr>
        <p:spPr/>
        <p:txBody>
          <a:bodyPr/>
          <a:lstStyle/>
          <a:p>
            <a:fld id="{049AF1D4-C3A2-4501-8FA3-4961248D4469}" type="datetimeFigureOut">
              <a:rPr lang="en-US" smtClean="0"/>
              <a:t>7/3/2021</a:t>
            </a:fld>
            <a:endParaRPr lang="en-US"/>
          </a:p>
        </p:txBody>
      </p:sp>
      <p:sp>
        <p:nvSpPr>
          <p:cNvPr id="6" name="Footer Placeholder 5">
            <a:extLst>
              <a:ext uri="{FF2B5EF4-FFF2-40B4-BE49-F238E27FC236}">
                <a16:creationId xmlns:a16="http://schemas.microsoft.com/office/drawing/2014/main" id="{05FF72B9-A9F2-4ED9-ACCA-1661DE9D2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9617E0-E8F8-47EE-A991-59A4E5D55DE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411210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CC6BF9-7EC3-4178-9E80-1AA5C19C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DFEEF0-C334-408C-9413-7B9986CDC0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617684-ED81-4674-96BA-0CFE7EB137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9AF1D4-C3A2-4501-8FA3-4961248D4469}" type="datetimeFigureOut">
              <a:rPr lang="en-US" smtClean="0"/>
              <a:t>7/3/2021</a:t>
            </a:fld>
            <a:endParaRPr lang="en-US"/>
          </a:p>
        </p:txBody>
      </p:sp>
      <p:sp>
        <p:nvSpPr>
          <p:cNvPr id="5" name="Footer Placeholder 4">
            <a:extLst>
              <a:ext uri="{FF2B5EF4-FFF2-40B4-BE49-F238E27FC236}">
                <a16:creationId xmlns:a16="http://schemas.microsoft.com/office/drawing/2014/main" id="{A676481F-87C4-4439-8D5F-553D39A43D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7828D6-C0A7-4A68-BE9E-9F3AB27AB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391008-6C75-4387-8523-26986529D5E6}" type="slidenum">
              <a:rPr lang="en-US" smtClean="0"/>
              <a:t>‹#›</a:t>
            </a:fld>
            <a:endParaRPr lang="en-US"/>
          </a:p>
        </p:txBody>
      </p:sp>
    </p:spTree>
    <p:extLst>
      <p:ext uri="{BB962C8B-B14F-4D97-AF65-F5344CB8AC3E}">
        <p14:creationId xmlns:p14="http://schemas.microsoft.com/office/powerpoint/2010/main" val="399554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github.com/TomerHimi/Machine_Learning_Seminar"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pdf/2006.10029.pdf" TargetMode="External"/><Relationship Id="rId2" Type="http://schemas.openxmlformats.org/officeDocument/2006/relationships/hyperlink" Target="https://arxiv.org/pdf/2002.05709.pdf" TargetMode="External"/><Relationship Id="rId1" Type="http://schemas.openxmlformats.org/officeDocument/2006/relationships/slideLayout" Target="../slideLayouts/slideLayout1.xml"/><Relationship Id="rId6" Type="http://schemas.openxmlformats.org/officeDocument/2006/relationships/hyperlink" Target="https://github.com/sthalles/SimCLR" TargetMode="External"/><Relationship Id="rId5" Type="http://schemas.openxmlformats.org/officeDocument/2006/relationships/hyperlink" Target="https://github.com/google-research/simclr" TargetMode="External"/><Relationship Id="rId4" Type="http://schemas.openxmlformats.org/officeDocument/2006/relationships/hyperlink" Target="https://arxiv.org/pdf/1206.5538.pdf"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slide" Target="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17.xml"/></Relationships>
</file>

<file path=ppt/slides/_rels/slide7.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92F94-EDF3-41DF-945C-750D6525048C}"/>
              </a:ext>
            </a:extLst>
          </p:cNvPr>
          <p:cNvSpPr>
            <a:spLocks noGrp="1"/>
          </p:cNvSpPr>
          <p:nvPr>
            <p:ph type="ctrTitle"/>
          </p:nvPr>
        </p:nvSpPr>
        <p:spPr>
          <a:xfrm>
            <a:off x="827314" y="1136906"/>
            <a:ext cx="10025644" cy="2387600"/>
          </a:xfrm>
        </p:spPr>
        <p:txBody>
          <a:bodyPr>
            <a:normAutofit fontScale="90000"/>
          </a:bodyPr>
          <a:lstStyle/>
          <a:p>
            <a:r>
              <a:rPr lang="en-US" dirty="0" smtClean="0">
                <a:latin typeface="David" panose="020E0502060401010101" pitchFamily="34" charset="-79"/>
                <a:cs typeface="David" panose="020E0502060401010101" pitchFamily="34" charset="-79"/>
              </a:rPr>
              <a:t>A </a:t>
            </a:r>
            <a:r>
              <a:rPr lang="en-US" dirty="0">
                <a:latin typeface="David" panose="020E0502060401010101" pitchFamily="34" charset="-79"/>
                <a:cs typeface="David" panose="020E0502060401010101" pitchFamily="34" charset="-79"/>
              </a:rPr>
              <a:t>Simple Framework for</a:t>
            </a:r>
            <a:br>
              <a:rPr lang="en-US" dirty="0">
                <a:latin typeface="David" panose="020E0502060401010101" pitchFamily="34" charset="-79"/>
                <a:cs typeface="David" panose="020E0502060401010101" pitchFamily="34" charset="-79"/>
              </a:rPr>
            </a:br>
            <a:r>
              <a:rPr lang="en-US" dirty="0" smtClean="0">
                <a:latin typeface="David" panose="020E0502060401010101" pitchFamily="34" charset="-79"/>
                <a:cs typeface="David" panose="020E0502060401010101" pitchFamily="34" charset="-79"/>
              </a:rPr>
              <a:t>Contrastive </a:t>
            </a:r>
            <a:r>
              <a:rPr lang="en-US" dirty="0">
                <a:latin typeface="David" panose="020E0502060401010101" pitchFamily="34" charset="-79"/>
                <a:cs typeface="David" panose="020E0502060401010101" pitchFamily="34" charset="-79"/>
              </a:rPr>
              <a:t>Learning of Visual Representations</a:t>
            </a:r>
          </a:p>
        </p:txBody>
      </p:sp>
      <p:sp>
        <p:nvSpPr>
          <p:cNvPr id="3" name="TextBox 2"/>
          <p:cNvSpPr txBox="1"/>
          <p:nvPr/>
        </p:nvSpPr>
        <p:spPr>
          <a:xfrm>
            <a:off x="2095735" y="3683532"/>
            <a:ext cx="8961569" cy="1438855"/>
          </a:xfrm>
          <a:prstGeom prst="rect">
            <a:avLst/>
          </a:prstGeom>
          <a:noFill/>
        </p:spPr>
        <p:txBody>
          <a:bodyPr wrap="square" rtlCol="1">
            <a:spAutoFit/>
          </a:bodyPr>
          <a:lstStyle/>
          <a:p>
            <a:pPr>
              <a:lnSpc>
                <a:spcPct val="150000"/>
              </a:lnSpc>
            </a:pPr>
            <a:r>
              <a:rPr lang="en-US" sz="2000" dirty="0">
                <a:latin typeface="David" panose="020E0502060401010101" pitchFamily="34" charset="-79"/>
                <a:cs typeface="David" panose="020E0502060401010101" pitchFamily="34" charset="-79"/>
              </a:rPr>
              <a:t>Ting Chen, Simon Kornblith, Mohammad Norouzi, Geoffrey </a:t>
            </a:r>
            <a:r>
              <a:rPr lang="en-US" sz="2000" dirty="0" smtClean="0">
                <a:latin typeface="David" panose="020E0502060401010101" pitchFamily="34" charset="-79"/>
                <a:cs typeface="David" panose="020E0502060401010101" pitchFamily="34" charset="-79"/>
              </a:rPr>
              <a:t>Hinton (July 2020)</a:t>
            </a:r>
          </a:p>
          <a:p>
            <a:pPr>
              <a:lnSpc>
                <a:spcPct val="150000"/>
              </a:lnSpc>
            </a:pPr>
            <a:endParaRPr lang="en-US" sz="2000" dirty="0" smtClean="0">
              <a:latin typeface="David" panose="020E0502060401010101" pitchFamily="34" charset="-79"/>
              <a:cs typeface="David" panose="020E0502060401010101" pitchFamily="34" charset="-79"/>
            </a:endParaRPr>
          </a:p>
          <a:p>
            <a:pPr>
              <a:lnSpc>
                <a:spcPct val="150000"/>
              </a:lnSpc>
            </a:pPr>
            <a:r>
              <a:rPr lang="en-US" sz="2000" dirty="0" smtClean="0">
                <a:latin typeface="David" panose="020E0502060401010101" pitchFamily="34" charset="-79"/>
                <a:cs typeface="David" panose="020E0502060401010101" pitchFamily="34" charset="-79"/>
              </a:rPr>
              <a:t>Presented </a:t>
            </a:r>
            <a:r>
              <a:rPr lang="en-US" sz="2000" dirty="0">
                <a:latin typeface="David" panose="020E0502060401010101" pitchFamily="34" charset="-79"/>
                <a:cs typeface="David" panose="020E0502060401010101" pitchFamily="34" charset="-79"/>
              </a:rPr>
              <a:t>by: Tomer Himi.</a:t>
            </a:r>
          </a:p>
        </p:txBody>
      </p:sp>
    </p:spTree>
    <p:extLst>
      <p:ext uri="{BB962C8B-B14F-4D97-AF65-F5344CB8AC3E}">
        <p14:creationId xmlns:p14="http://schemas.microsoft.com/office/powerpoint/2010/main" val="23728049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B09ECF-9E97-4E66-833E-EC5859441FBE}"/>
              </a:ext>
            </a:extLst>
          </p:cNvPr>
          <p:cNvSpPr txBox="1"/>
          <p:nvPr/>
        </p:nvSpPr>
        <p:spPr>
          <a:xfrm>
            <a:off x="4196867" y="5074025"/>
            <a:ext cx="3925265" cy="1092607"/>
          </a:xfrm>
          <a:prstGeom prst="rect">
            <a:avLst/>
          </a:prstGeom>
          <a:noFill/>
        </p:spPr>
        <p:txBody>
          <a:bodyPr wrap="square" rtlCol="0">
            <a:spAutoFit/>
          </a:bodyPr>
          <a:lstStyle/>
          <a:p>
            <a:r>
              <a:rPr lang="en-US" sz="1300" dirty="0" smtClean="0">
                <a:latin typeface="David" panose="020E0502060401010101" pitchFamily="34" charset="-79"/>
                <a:cs typeface="David" panose="020E0502060401010101" pitchFamily="34" charset="-79"/>
              </a:rPr>
              <a:t>Figure 7. Linear evaluation of models with varied depth and width. Models in blue dots are ours trained for 100 epochs, models in red stars are our trained for 1000 epochs, and models in green crosses are supervised ResNets trained for 90 epochs (He el at., 2016)</a:t>
            </a:r>
            <a:endParaRPr lang="en-US" sz="1300" dirty="0">
              <a:latin typeface="David" panose="020E0502060401010101" pitchFamily="34" charset="-79"/>
              <a:cs typeface="David" panose="020E0502060401010101" pitchFamily="34" charset="-79"/>
            </a:endParaRPr>
          </a:p>
        </p:txBody>
      </p:sp>
      <p:pic>
        <p:nvPicPr>
          <p:cNvPr id="4" name="תמונה 3"/>
          <p:cNvPicPr>
            <a:picLocks noChangeAspect="1"/>
          </p:cNvPicPr>
          <p:nvPr/>
        </p:nvPicPr>
        <p:blipFill>
          <a:blip r:embed="rId3"/>
          <a:stretch>
            <a:fillRect/>
          </a:stretch>
        </p:blipFill>
        <p:spPr>
          <a:xfrm>
            <a:off x="3706675" y="1582237"/>
            <a:ext cx="4523154" cy="3374173"/>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3192381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991156" y="1554416"/>
            <a:ext cx="4285051" cy="3489532"/>
          </a:xfrm>
          <a:prstGeom prst="rect">
            <a:avLst/>
          </a:prstGeom>
        </p:spPr>
      </p:pic>
      <p:sp>
        <p:nvSpPr>
          <p:cNvPr id="6" name="TextBox 5">
            <a:extLst>
              <a:ext uri="{FF2B5EF4-FFF2-40B4-BE49-F238E27FC236}">
                <a16:creationId xmlns:a16="http://schemas.microsoft.com/office/drawing/2014/main" id="{55DC1BF1-F528-41CA-8BA2-9C8711B7DE77}"/>
              </a:ext>
            </a:extLst>
          </p:cNvPr>
          <p:cNvSpPr txBox="1"/>
          <p:nvPr/>
        </p:nvSpPr>
        <p:spPr>
          <a:xfrm>
            <a:off x="3451122" y="5141858"/>
            <a:ext cx="5598267" cy="89255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1. Depicting the change in accuracy of supervised and unsupervised</a:t>
            </a:r>
          </a:p>
          <a:p>
            <a:r>
              <a:rPr lang="en-US" sz="1300" dirty="0">
                <a:latin typeface="David" panose="020E0502060401010101" pitchFamily="34" charset="-79"/>
                <a:cs typeface="David" panose="020E0502060401010101" pitchFamily="34" charset="-79"/>
              </a:rPr>
              <a:t>Classifiers when trained on decreasing amounts of labeled data. Unsupervised</a:t>
            </a:r>
          </a:p>
          <a:p>
            <a:r>
              <a:rPr lang="en-US" sz="1300" dirty="0">
                <a:latin typeface="David" panose="020E0502060401010101" pitchFamily="34" charset="-79"/>
                <a:cs typeface="David" panose="020E0502060401010101" pitchFamily="34" charset="-79"/>
              </a:rPr>
              <a:t>Classifiers retain high accuracy even when trained on small datasets and can</a:t>
            </a:r>
          </a:p>
          <a:p>
            <a:r>
              <a:rPr lang="en-US" sz="1300" dirty="0">
                <a:latin typeface="David" panose="020E0502060401010101" pitchFamily="34" charset="-79"/>
                <a:cs typeface="David" panose="020E0502060401010101" pitchFamily="34" charset="-79"/>
              </a:rPr>
              <a:t>Achieve competitive accuracy with significantly fewer labels (horizontal arrows</a:t>
            </a:r>
            <a:r>
              <a:rPr lang="en-US" sz="1300" dirty="0" smtClean="0">
                <a:latin typeface="David" panose="020E0502060401010101" pitchFamily="34" charset="-79"/>
                <a:cs typeface="David" panose="020E0502060401010101" pitchFamily="34" charset="-79"/>
              </a:rPr>
              <a:t>).</a:t>
            </a:r>
            <a:endParaRPr lang="en-US" sz="1300" dirty="0">
              <a:latin typeface="David" panose="020E0502060401010101" pitchFamily="34" charset="-79"/>
              <a:cs typeface="David" panose="020E0502060401010101" pitchFamily="34" charset="-79"/>
            </a:endParaRPr>
          </a:p>
        </p:txBody>
      </p:sp>
      <p:pic>
        <p:nvPicPr>
          <p:cNvPr id="7" name="Picture 6" descr="A close up of a map&#10;&#10;Description automatically generated">
            <a:extLst>
              <a:ext uri="{FF2B5EF4-FFF2-40B4-BE49-F238E27FC236}">
                <a16:creationId xmlns:a16="http://schemas.microsoft.com/office/drawing/2014/main" id="{F43AE38E-CEAB-4A8D-92EC-C0F40857D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5535" y="1655558"/>
            <a:ext cx="4975967" cy="3215823"/>
          </a:xfrm>
          <a:prstGeom prst="rect">
            <a:avLst/>
          </a:prstGeom>
        </p:spPr>
      </p:pic>
      <p:sp>
        <p:nvSpPr>
          <p:cNvPr id="8" name="TextBox 7">
            <a:extLst>
              <a:ext uri="{FF2B5EF4-FFF2-40B4-BE49-F238E27FC236}">
                <a16:creationId xmlns:a16="http://schemas.microsoft.com/office/drawing/2014/main" id="{6EB062B4-8D59-477D-8FD2-A1D1E4B57F48}"/>
              </a:ext>
            </a:extLst>
          </p:cNvPr>
          <p:cNvSpPr txBox="1"/>
          <p:nvPr/>
        </p:nvSpPr>
        <p:spPr>
          <a:xfrm>
            <a:off x="3694331" y="4969291"/>
            <a:ext cx="5088252" cy="892552"/>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Depicting the change in accuracy in linear classifiers</a:t>
            </a:r>
          </a:p>
          <a:p>
            <a:r>
              <a:rPr lang="en-US" sz="1300" dirty="0">
                <a:latin typeface="David" panose="020E0502060401010101" pitchFamily="34" charset="-79"/>
                <a:cs typeface="David" panose="020E0502060401010101" pitchFamily="34" charset="-79"/>
              </a:rPr>
              <a:t>Finetuned on decreasing amounts of representations produced by simCLR</a:t>
            </a:r>
          </a:p>
          <a:p>
            <a:r>
              <a:rPr lang="en-US" sz="1300" dirty="0">
                <a:latin typeface="David" panose="020E0502060401010101" pitchFamily="34" charset="-79"/>
                <a:cs typeface="David" panose="020E0502060401010101" pitchFamily="34" charset="-79"/>
              </a:rPr>
              <a:t>and by a supervised </a:t>
            </a:r>
            <a:r>
              <a:rPr lang="en-US" sz="1300" dirty="0" err="1">
                <a:latin typeface="David" panose="020E0502060401010101" pitchFamily="34" charset="-79"/>
                <a:cs typeface="David" panose="020E0502060401010101" pitchFamily="34" charset="-79"/>
              </a:rPr>
              <a:t>ResNet</a:t>
            </a:r>
            <a:r>
              <a:rPr lang="en-US" sz="1300" dirty="0">
                <a:latin typeface="David" panose="020E0502060401010101" pitchFamily="34" charset="-79"/>
                <a:cs typeface="David" panose="020E0502060401010101" pitchFamily="34" charset="-79"/>
              </a:rPr>
              <a:t> pre-trained on ImageNet. simCLR provides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Competitive results </a:t>
            </a:r>
            <a:r>
              <a:rPr lang="en-US" sz="1300" dirty="0">
                <a:latin typeface="David" panose="020E0502060401010101" pitchFamily="34" charset="-79"/>
                <a:cs typeface="David" panose="020E0502060401010101" pitchFamily="34" charset="-79"/>
              </a:rPr>
              <a:t>but suffers more than its supervised counterpart.</a:t>
            </a:r>
          </a:p>
        </p:txBody>
      </p:sp>
      <p:sp>
        <p:nvSpPr>
          <p:cNvPr id="10"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70585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par>
                                <p:cTn id="8" presetID="10" presetClass="exit" presetSubtype="0" fill="hold" grpId="1" nodeType="withEffect">
                                  <p:stCondLst>
                                    <p:cond delay="0"/>
                                  </p:stCondLst>
                                  <p:childTnLst>
                                    <p:animEffect transition="out" filter="fade">
                                      <p:cBhvr>
                                        <p:cTn id="9" dur="500"/>
                                        <p:tgtEl>
                                          <p:spTgt spid="8"/>
                                        </p:tgtEl>
                                      </p:cBhvr>
                                    </p:animEffect>
                                    <p:set>
                                      <p:cBhvr>
                                        <p:cTn id="10" dur="1" fill="hold">
                                          <p:stCondLst>
                                            <p:cond delay="499"/>
                                          </p:stCondLst>
                                        </p:cTn>
                                        <p:tgtEl>
                                          <p:spTgt spid="8"/>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059E637E-B0F4-46EA-8601-391A698E7C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3316" y="1502722"/>
            <a:ext cx="11205368" cy="3660204"/>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303804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865" y="2210847"/>
            <a:ext cx="4723156" cy="3583625"/>
          </a:xfrm>
          <a:prstGeom prst="rect">
            <a:avLst/>
          </a:prstGeom>
        </p:spPr>
      </p:pic>
      <p:sp>
        <p:nvSpPr>
          <p:cNvPr id="10" name="TextBox 9">
            <a:extLst>
              <a:ext uri="{FF2B5EF4-FFF2-40B4-BE49-F238E27FC236}">
                <a16:creationId xmlns:a16="http://schemas.microsoft.com/office/drawing/2014/main" id="{67B0BF89-3591-496D-BD00-1F8E19FB08A8}"/>
              </a:ext>
            </a:extLst>
          </p:cNvPr>
          <p:cNvSpPr txBox="1"/>
          <p:nvPr/>
        </p:nvSpPr>
        <p:spPr>
          <a:xfrm>
            <a:off x="835206" y="1450807"/>
            <a:ext cx="10521583" cy="923330"/>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A simplified </a:t>
            </a:r>
            <a:r>
              <a:rPr lang="en-US" dirty="0" smtClean="0">
                <a:latin typeface="David" panose="020E0502060401010101" pitchFamily="34" charset="-79"/>
                <a:cs typeface="David" panose="020E0502060401010101" pitchFamily="34" charset="-79"/>
              </a:rPr>
              <a:t>implementation </a:t>
            </a:r>
            <a:r>
              <a:rPr lang="en-US" dirty="0">
                <a:latin typeface="David" panose="020E0502060401010101" pitchFamily="34" charset="-79"/>
                <a:cs typeface="David" panose="020E0502060401010101" pitchFamily="34" charset="-79"/>
              </a:rPr>
              <a:t>that uses googles pre-trained weights and a fine-tuned multiclass logistic classifier </a:t>
            </a:r>
            <a:r>
              <a:rPr lang="en-US" dirty="0" smtClean="0">
                <a:latin typeface="David" panose="020E0502060401010101" pitchFamily="34" charset="-79"/>
                <a:cs typeface="David" panose="020E0502060401010101" pitchFamily="34" charset="-79"/>
              </a:rPr>
              <a:t>                                </a:t>
            </a:r>
          </a:p>
          <a:p>
            <a:r>
              <a:rPr lang="en-US" dirty="0" smtClean="0">
                <a:latin typeface="David" panose="020E0502060401010101" pitchFamily="34" charset="-79"/>
                <a:cs typeface="David" panose="020E0502060401010101" pitchFamily="34" charset="-79"/>
              </a:rPr>
              <a:t>on the STL-10 dataset shows that simCLR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(1x) encoding head.</a:t>
            </a:r>
            <a:endParaRPr lang="en-US"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DF5CE248-F66D-49F8-A3A5-4A41133B5F12}"/>
              </a:ext>
            </a:extLst>
          </p:cNvPr>
          <p:cNvSpPr txBox="1"/>
          <p:nvPr/>
        </p:nvSpPr>
        <p:spPr>
          <a:xfrm>
            <a:off x="3332618" y="5794472"/>
            <a:ext cx="5526758" cy="692497"/>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6. Top-1 accuracy of linear classifiers fine-tuned on top of representations</a:t>
            </a:r>
          </a:p>
          <a:p>
            <a:r>
              <a:rPr lang="en-US" sz="1300" dirty="0">
                <a:latin typeface="David" panose="020E0502060401010101" pitchFamily="34" charset="-79"/>
                <a:cs typeface="David" panose="020E0502060401010101" pitchFamily="34" charset="-79"/>
              </a:rPr>
              <a:t>learnt by simCLR and by a supervised method. Code for result recreation can be </a:t>
            </a:r>
          </a:p>
          <a:p>
            <a:r>
              <a:rPr lang="en-US" sz="1300" dirty="0" smtClean="0">
                <a:latin typeface="David" panose="020E0502060401010101" pitchFamily="34" charset="-79"/>
                <a:cs typeface="David" panose="020E0502060401010101" pitchFamily="34" charset="-79"/>
              </a:rPr>
              <a:t>found at : </a:t>
            </a:r>
            <a:r>
              <a:rPr lang="en-US" sz="1300" dirty="0">
                <a:latin typeface="David" panose="020E0502060401010101" pitchFamily="34" charset="-79"/>
                <a:cs typeface="David" panose="020E0502060401010101" pitchFamily="34" charset="-79"/>
                <a:hlinkClick r:id="rId4"/>
              </a:rPr>
              <a:t>https://github.com/TomerHimi/Machine_Learning_Seminar</a:t>
            </a:r>
            <a:endParaRPr lang="en-US" sz="1300" dirty="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298820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123158" y="1487618"/>
            <a:ext cx="11068842" cy="2585323"/>
          </a:xfrm>
          <a:prstGeom prst="rect">
            <a:avLst/>
          </a:prstGeom>
          <a:noFill/>
        </p:spPr>
        <p:txBody>
          <a:bodyPr wrap="square" rtlCol="0">
            <a:spAutoFit/>
          </a:bodyPr>
          <a:lstStyle/>
          <a:p>
            <a:pPr marL="342900" indent="-342900">
              <a:lnSpc>
                <a:spcPct val="150000"/>
              </a:lnSpc>
              <a:buFont typeface="+mj-lt"/>
              <a:buAutoNum type="arabicPeriod"/>
            </a:pPr>
            <a:r>
              <a:rPr lang="en-US" dirty="0">
                <a:latin typeface="David" panose="020E0502060401010101" pitchFamily="34" charset="-79"/>
                <a:cs typeface="David" panose="020E0502060401010101" pitchFamily="34" charset="-79"/>
              </a:rPr>
              <a:t>Supervised methods are still much better at creating meaningful </a:t>
            </a:r>
            <a:r>
              <a:rPr lang="en-US" dirty="0" smtClean="0">
                <a:latin typeface="David" panose="020E0502060401010101" pitchFamily="34" charset="-79"/>
                <a:cs typeface="David" panose="020E0502060401010101" pitchFamily="34" charset="-79"/>
              </a:rPr>
              <a:t>representations.</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success of this framework rekindles interest in self-supervised and unsupervised </a:t>
            </a:r>
            <a:r>
              <a:rPr lang="en-US" dirty="0" smtClean="0">
                <a:latin typeface="David" panose="020E0502060401010101" pitchFamily="34" charset="-79"/>
                <a:cs typeface="David" panose="020E0502060401010101" pitchFamily="34" charset="-79"/>
              </a:rPr>
              <a:t>pre-training methods. </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SimCLR’s </a:t>
            </a:r>
            <a:r>
              <a:rPr lang="en-US" dirty="0">
                <a:latin typeface="David" panose="020E0502060401010101" pitchFamily="34" charset="-79"/>
                <a:cs typeface="David" panose="020E0502060401010101" pitchFamily="34" charset="-79"/>
              </a:rPr>
              <a:t>results show that the complexity of previous methods for self-supervised learning is not </a:t>
            </a:r>
            <a:r>
              <a:rPr lang="en-US" dirty="0" smtClean="0">
                <a:latin typeface="David" panose="020E0502060401010101" pitchFamily="34" charset="-79"/>
                <a:cs typeface="David" panose="020E0502060401010101" pitchFamily="34" charset="-79"/>
              </a:rPr>
              <a:t>necessary</a:t>
            </a:r>
            <a:r>
              <a:rPr lang="en-US" dirty="0" smtClean="0">
                <a:latin typeface="David" panose="020E0502060401010101" pitchFamily="34" charset="-79"/>
                <a:cs typeface="David" panose="020E0502060401010101" pitchFamily="34" charset="-79"/>
              </a:rPr>
              <a:t>.</a:t>
            </a:r>
          </a:p>
          <a:p>
            <a:pPr marL="342900" lvl="0" indent="-342900">
              <a:lnSpc>
                <a:spcPct val="150000"/>
              </a:lnSpc>
              <a:buFont typeface="+mj-lt"/>
              <a:buAutoNum type="arabicPeriod"/>
            </a:pPr>
            <a:r>
              <a:rPr lang="en-US" dirty="0">
                <a:latin typeface="David" panose="020E0502060401010101" pitchFamily="34" charset="-79"/>
                <a:cs typeface="David" panose="020E0502060401010101" pitchFamily="34" charset="-79"/>
              </a:rPr>
              <a:t>Theoretical understanding of contrastive learning is lacking; results are treated to an obvious consequence</a:t>
            </a:r>
            <a:r>
              <a:rPr lang="en-US" dirty="0" smtClean="0"/>
              <a:t>.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Even </a:t>
            </a:r>
            <a:r>
              <a:rPr lang="en-US" dirty="0">
                <a:latin typeface="David" panose="020E0502060401010101" pitchFamily="34" charset="-79"/>
                <a:cs typeface="David" panose="020E0502060401010101" pitchFamily="34" charset="-79"/>
              </a:rPr>
              <a:t>though </a:t>
            </a:r>
            <a:r>
              <a:rPr lang="en-US" dirty="0" smtClean="0">
                <a:latin typeface="David" panose="020E0502060401010101" pitchFamily="34" charset="-79"/>
                <a:cs typeface="David" panose="020E0502060401010101" pitchFamily="34" charset="-79"/>
              </a:rPr>
              <a:t>its </a:t>
            </a:r>
            <a:r>
              <a:rPr lang="en-US" dirty="0">
                <a:latin typeface="David" panose="020E0502060401010101" pitchFamily="34" charset="-79"/>
                <a:cs typeface="David" panose="020E0502060401010101" pitchFamily="34" charset="-79"/>
              </a:rPr>
              <a:t>simple to implement, the framework requires extensive computing power.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It </a:t>
            </a:r>
            <a:r>
              <a:rPr lang="en-US" dirty="0">
                <a:latin typeface="David" panose="020E0502060401010101" pitchFamily="34" charset="-79"/>
                <a:cs typeface="David" panose="020E0502060401010101" pitchFamily="34" charset="-79"/>
              </a:rPr>
              <a:t>opens room for thought about more methods which mimic the human brain.</a:t>
            </a: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Conclusions</a:t>
            </a:r>
          </a:p>
        </p:txBody>
      </p:sp>
      <p:pic>
        <p:nvPicPr>
          <p:cNvPr id="2" name="תמונה 1"/>
          <p:cNvPicPr>
            <a:picLocks noChangeAspect="1"/>
          </p:cNvPicPr>
          <p:nvPr/>
        </p:nvPicPr>
        <p:blipFill>
          <a:blip r:embed="rId3"/>
          <a:stretch>
            <a:fillRect/>
          </a:stretch>
        </p:blipFill>
        <p:spPr>
          <a:xfrm>
            <a:off x="9204157" y="3617259"/>
            <a:ext cx="2998233" cy="3240741"/>
          </a:xfrm>
          <a:prstGeom prst="rect">
            <a:avLst/>
          </a:prstGeom>
        </p:spPr>
      </p:pic>
    </p:spTree>
    <p:extLst>
      <p:ext uri="{BB962C8B-B14F-4D97-AF65-F5344CB8AC3E}">
        <p14:creationId xmlns:p14="http://schemas.microsoft.com/office/powerpoint/2010/main" val="1981922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838200" y="1470163"/>
            <a:ext cx="11068842" cy="923330"/>
          </a:xfrm>
          <a:prstGeom prst="rect">
            <a:avLst/>
          </a:prstGeom>
          <a:noFill/>
        </p:spPr>
        <p:txBody>
          <a:bodyPr wrap="square" rtlCol="0">
            <a:spAutoFit/>
          </a:bodyPr>
          <a:lstStyle/>
          <a:p>
            <a:r>
              <a:rPr lang="en-US" dirty="0" smtClean="0">
                <a:latin typeface="David" panose="020E0502060401010101" pitchFamily="34" charset="-79"/>
                <a:cs typeface="David" panose="020E0502060401010101" pitchFamily="34" charset="-79"/>
              </a:rPr>
              <a:t>SimCLR V2 </a:t>
            </a:r>
            <a:r>
              <a:rPr lang="en-US" dirty="0">
                <a:latin typeface="David" panose="020E0502060401010101" pitchFamily="34" charset="-79"/>
                <a:cs typeface="David" panose="020E0502060401010101" pitchFamily="34" charset="-79"/>
              </a:rPr>
              <a:t>is an improvement on SimCLR which explores different encoding heads, projection heads and different training techniques. A major change is the way unlabeled data is used twice. Once to generate task-agnostic representations and once again to distill the representations towards a specific task</a:t>
            </a:r>
            <a:r>
              <a:rPr lang="en-US" dirty="0" smtClean="0">
                <a:latin typeface="David" panose="020E0502060401010101" pitchFamily="34" charset="-79"/>
                <a:cs typeface="David" panose="020E0502060401010101" pitchFamily="34" charset="-79"/>
              </a:rPr>
              <a:t>.</a:t>
            </a:r>
            <a:endParaRPr lang="he-IL"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D2A49EE7-AD98-435F-99E8-95924A90096C}"/>
              </a:ext>
            </a:extLst>
          </p:cNvPr>
          <p:cNvSpPr txBox="1"/>
          <p:nvPr/>
        </p:nvSpPr>
        <p:spPr>
          <a:xfrm>
            <a:off x="3808354" y="5686250"/>
            <a:ext cx="4575291" cy="692497"/>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Depicts the process of creating preliminary task-agnostic</a:t>
            </a:r>
          </a:p>
          <a:p>
            <a:r>
              <a:rPr lang="en-US" sz="1300" dirty="0">
                <a:latin typeface="David" panose="020E0502060401010101" pitchFamily="34" charset="-79"/>
                <a:cs typeface="David" panose="020E0502060401010101" pitchFamily="34" charset="-79"/>
              </a:rPr>
              <a:t>Representations and then finetuning them towards task-specific</a:t>
            </a:r>
          </a:p>
          <a:p>
            <a:r>
              <a:rPr lang="en-US" sz="1300" dirty="0">
                <a:latin typeface="David" panose="020E0502060401010101" pitchFamily="34" charset="-79"/>
                <a:cs typeface="David" panose="020E0502060401010101" pitchFamily="34" charset="-79"/>
              </a:rPr>
              <a:t>Representations with the SimCLRv2 method.</a:t>
            </a:r>
          </a:p>
        </p:txBody>
      </p:sp>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What’s next ?</a:t>
            </a:r>
          </a:p>
        </p:txBody>
      </p:sp>
      <p:pic>
        <p:nvPicPr>
          <p:cNvPr id="2" name="תמונה 1"/>
          <p:cNvPicPr>
            <a:picLocks noChangeAspect="1"/>
          </p:cNvPicPr>
          <p:nvPr/>
        </p:nvPicPr>
        <p:blipFill>
          <a:blip r:embed="rId3"/>
          <a:stretch>
            <a:fillRect/>
          </a:stretch>
        </p:blipFill>
        <p:spPr>
          <a:xfrm>
            <a:off x="2891974" y="2491743"/>
            <a:ext cx="5773051" cy="3181807"/>
          </a:xfrm>
          <a:prstGeom prst="rect">
            <a:avLst/>
          </a:prstGeom>
        </p:spPr>
      </p:pic>
    </p:spTree>
    <p:extLst>
      <p:ext uri="{BB962C8B-B14F-4D97-AF65-F5344CB8AC3E}">
        <p14:creationId xmlns:p14="http://schemas.microsoft.com/office/powerpoint/2010/main" val="34489111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579393" y="1502227"/>
            <a:ext cx="9033213" cy="466281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Simple Framework for Contrastive Learning of Visual Representations (Original paper</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hlinkClick r:id="rId2"/>
              </a:rPr>
              <a:t>https</a:t>
            </a:r>
            <a:r>
              <a:rPr lang="en-US" dirty="0">
                <a:latin typeface="David" panose="020E0502060401010101" pitchFamily="34" charset="-79"/>
                <a:cs typeface="David" panose="020E0502060401010101" pitchFamily="34" charset="-79"/>
                <a:hlinkClick r:id="rId2"/>
              </a:rPr>
              <a:t>://</a:t>
            </a:r>
            <a:r>
              <a:rPr lang="en-US" dirty="0" smtClean="0">
                <a:latin typeface="David" panose="020E0502060401010101" pitchFamily="34" charset="-79"/>
                <a:cs typeface="David" panose="020E0502060401010101" pitchFamily="34" charset="-79"/>
                <a:hlinkClick r:id="rId2"/>
              </a:rPr>
              <a:t>arxiv.org/pdf/2002.05709.pdf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Big Self-Supervised Models are Strong Semi-Supervised Learners (simCLR Version </a:t>
            </a:r>
            <a:r>
              <a:rPr lang="en-US" dirty="0">
                <a:latin typeface="David" panose="020E0502060401010101" pitchFamily="34" charset="-79"/>
                <a:cs typeface="David" panose="020E0502060401010101" pitchFamily="34" charset="-79"/>
              </a:rPr>
              <a:t>2) </a:t>
            </a:r>
            <a:r>
              <a:rPr lang="en-US" dirty="0">
                <a:latin typeface="David" panose="020E0502060401010101" pitchFamily="34" charset="-79"/>
                <a:cs typeface="David" panose="020E0502060401010101" pitchFamily="34" charset="-79"/>
                <a:hlinkClick r:id="rId3"/>
              </a:rPr>
              <a:t>https://</a:t>
            </a:r>
            <a:r>
              <a:rPr lang="en-US" dirty="0" smtClean="0">
                <a:latin typeface="David" panose="020E0502060401010101" pitchFamily="34" charset="-79"/>
                <a:cs typeface="David" panose="020E0502060401010101" pitchFamily="34" charset="-79"/>
                <a:hlinkClick r:id="rId3"/>
              </a:rPr>
              <a:t>arxiv.org/pdf/2006.10029.pdf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Representation Learning: A Review and New Perspectives </a:t>
            </a:r>
            <a:r>
              <a:rPr lang="en-US" dirty="0">
                <a:latin typeface="David" panose="020E0502060401010101" pitchFamily="34" charset="-79"/>
                <a:cs typeface="David" panose="020E0502060401010101" pitchFamily="34" charset="-79"/>
                <a:hlinkClick r:id="rId4"/>
              </a:rPr>
              <a:t>https://</a:t>
            </a:r>
            <a:r>
              <a:rPr lang="en-US" dirty="0" smtClean="0">
                <a:latin typeface="David" panose="020E0502060401010101" pitchFamily="34" charset="-79"/>
                <a:cs typeface="David" panose="020E0502060401010101" pitchFamily="34" charset="-79"/>
                <a:hlinkClick r:id="rId4"/>
              </a:rPr>
              <a:t>arxiv.org/pdf/1206.5538.pdf</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Google’s GitHub for both versions of the framework (TensorFlow) </a:t>
            </a:r>
            <a:r>
              <a:rPr lang="en-US" dirty="0">
                <a:latin typeface="David" panose="020E0502060401010101" pitchFamily="34" charset="-79"/>
                <a:cs typeface="David" panose="020E0502060401010101" pitchFamily="34" charset="-79"/>
                <a:hlinkClick r:id="rId5"/>
              </a:rPr>
              <a:t>https://</a:t>
            </a:r>
            <a:r>
              <a:rPr lang="en-US" dirty="0" smtClean="0">
                <a:latin typeface="David" panose="020E0502060401010101" pitchFamily="34" charset="-79"/>
                <a:cs typeface="David" panose="020E0502060401010101" pitchFamily="34" charset="-79"/>
                <a:hlinkClick r:id="rId5"/>
              </a:rPr>
              <a:t>github.com/google-research/simclr</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PyTorch implementation by sthalles                                              </a:t>
            </a:r>
            <a:r>
              <a:rPr lang="en-US" dirty="0" smtClean="0">
                <a:latin typeface="David" panose="020E0502060401010101" pitchFamily="34" charset="-79"/>
                <a:cs typeface="David" panose="020E0502060401010101" pitchFamily="34" charset="-79"/>
                <a:hlinkClick r:id="rId6"/>
              </a:rPr>
              <a:t>https</a:t>
            </a:r>
            <a:r>
              <a:rPr lang="en-US" dirty="0">
                <a:latin typeface="David" panose="020E0502060401010101" pitchFamily="34" charset="-79"/>
                <a:cs typeface="David" panose="020E0502060401010101" pitchFamily="34" charset="-79"/>
                <a:hlinkClick r:id="rId6"/>
              </a:rPr>
              <a:t>://github.com/sthalles/SimCLR</a:t>
            </a:r>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endParaRPr lang="en-US" dirty="0" smtClean="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References</a:t>
            </a:r>
          </a:p>
        </p:txBody>
      </p:sp>
    </p:spTree>
    <p:extLst>
      <p:ext uri="{BB962C8B-B14F-4D97-AF65-F5344CB8AC3E}">
        <p14:creationId xmlns:p14="http://schemas.microsoft.com/office/powerpoint/2010/main" val="1061208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A- Framework of the Method</a:t>
            </a:r>
            <a:endParaRPr lang="en-US" sz="5000" u="sng" dirty="0">
              <a:latin typeface="David" panose="020E0502060401010101" pitchFamily="34" charset="-79"/>
              <a:cs typeface="David" panose="020E0502060401010101" pitchFamily="34" charset="-79"/>
            </a:endParaRPr>
          </a:p>
        </p:txBody>
      </p:sp>
      <p:pic>
        <p:nvPicPr>
          <p:cNvPr id="2" name="תמונה 1"/>
          <p:cNvPicPr>
            <a:picLocks noChangeAspect="1"/>
          </p:cNvPicPr>
          <p:nvPr/>
        </p:nvPicPr>
        <p:blipFill>
          <a:blip r:embed="rId3"/>
          <a:stretch>
            <a:fillRect/>
          </a:stretch>
        </p:blipFill>
        <p:spPr>
          <a:xfrm>
            <a:off x="1636022" y="1563465"/>
            <a:ext cx="4261196" cy="4978967"/>
          </a:xfrm>
          <a:prstGeom prst="rect">
            <a:avLst/>
          </a:prstGeom>
        </p:spPr>
      </p:pic>
      <p:pic>
        <p:nvPicPr>
          <p:cNvPr id="3" name="תמונה 2"/>
          <p:cNvPicPr>
            <a:picLocks noChangeAspect="1"/>
          </p:cNvPicPr>
          <p:nvPr/>
        </p:nvPicPr>
        <p:blipFill>
          <a:blip r:embed="rId4"/>
          <a:stretch>
            <a:fillRect/>
          </a:stretch>
        </p:blipFill>
        <p:spPr>
          <a:xfrm>
            <a:off x="6695040" y="1968775"/>
            <a:ext cx="4167292" cy="3159815"/>
          </a:xfrm>
          <a:prstGeom prst="rect">
            <a:avLst/>
          </a:prstGeom>
        </p:spPr>
      </p:pic>
      <p:sp>
        <p:nvSpPr>
          <p:cNvPr id="6" name="TextBox 5">
            <a:hlinkClick r:id="rId5"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4639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65969" y="1611176"/>
            <a:ext cx="8976429" cy="3875224"/>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B- </a:t>
            </a:r>
            <a:r>
              <a:rPr lang="en-US" sz="5400" u="sng" dirty="0">
                <a:latin typeface="David" panose="020E0502060401010101" pitchFamily="34" charset="-79"/>
                <a:cs typeface="David" panose="020E0502060401010101" pitchFamily="34" charset="-79"/>
              </a:rPr>
              <a:t>Augmentations</a:t>
            </a:r>
            <a:endParaRPr lang="en-US" sz="5000" u="sng" dirty="0">
              <a:latin typeface="David" panose="020E0502060401010101" pitchFamily="34" charset="-79"/>
              <a:cs typeface="David" panose="020E0502060401010101" pitchFamily="34" charset="-79"/>
            </a:endParaRPr>
          </a:p>
        </p:txBody>
      </p:sp>
      <p:sp>
        <p:nvSpPr>
          <p:cNvPr id="9" name="TextBox 8">
            <a:hlinkClick r:id="rId4"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820854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smtClean="0">
                <a:latin typeface="David" panose="020E0502060401010101" pitchFamily="34" charset="-79"/>
                <a:cs typeface="David" panose="020E0502060401010101" pitchFamily="34" charset="-79"/>
              </a:rPr>
              <a:t>Representation Learning</a:t>
            </a:r>
            <a:endParaRPr lang="en-US" sz="5000" dirty="0">
              <a:latin typeface="David" panose="020E0502060401010101" pitchFamily="34" charset="-79"/>
              <a:cs typeface="David" panose="020E0502060401010101" pitchFamily="34" charset="-79"/>
            </a:endParaRPr>
          </a:p>
        </p:txBody>
      </p:sp>
      <p:sp>
        <p:nvSpPr>
          <p:cNvPr id="5" name="TextBox 4">
            <a:extLst>
              <a:ext uri="{FF2B5EF4-FFF2-40B4-BE49-F238E27FC236}">
                <a16:creationId xmlns:a16="http://schemas.microsoft.com/office/drawing/2014/main" id="{48AE1674-7C62-4C56-866A-A7407764DBD6}"/>
              </a:ext>
            </a:extLst>
          </p:cNvPr>
          <p:cNvSpPr txBox="1"/>
          <p:nvPr/>
        </p:nvSpPr>
        <p:spPr>
          <a:xfrm>
            <a:off x="948474" y="1659741"/>
            <a:ext cx="10604677" cy="923330"/>
          </a:xfrm>
          <a:prstGeom prst="rect">
            <a:avLst/>
          </a:prstGeom>
          <a:noFill/>
        </p:spPr>
        <p:txBody>
          <a:bodyPr wrap="square" rtlCol="0">
            <a:spAutoFit/>
          </a:bodyPr>
          <a:lstStyle/>
          <a:p>
            <a:pPr algn="l"/>
            <a:r>
              <a:rPr lang="en-US" dirty="0">
                <a:latin typeface="David" panose="020E0502060401010101" pitchFamily="34" charset="-79"/>
                <a:cs typeface="David" panose="020E0502060401010101" pitchFamily="34" charset="-79"/>
              </a:rPr>
              <a:t>Representation learning replaces the need for manual feature engineering and allows a machine to both </a:t>
            </a:r>
            <a:r>
              <a:rPr lang="en-US" dirty="0" smtClean="0">
                <a:latin typeface="David" panose="020E0502060401010101" pitchFamily="34" charset="-79"/>
                <a:cs typeface="David" panose="020E0502060401010101" pitchFamily="34" charset="-79"/>
              </a:rPr>
              <a:t>learn                         </a:t>
            </a:r>
            <a:r>
              <a:rPr lang="en-US" dirty="0">
                <a:latin typeface="David" panose="020E0502060401010101" pitchFamily="34" charset="-79"/>
                <a:cs typeface="David" panose="020E0502060401010101" pitchFamily="34" charset="-79"/>
              </a:rPr>
              <a:t>the features and use them to perform a specific task. It is a field of its own in Machine Learning and often </a:t>
            </a:r>
            <a:r>
              <a:rPr lang="en-US" dirty="0" smtClean="0">
                <a:latin typeface="David" panose="020E0502060401010101" pitchFamily="34" charset="-79"/>
                <a:cs typeface="David" panose="020E0502060401010101" pitchFamily="34" charset="-79"/>
              </a:rPr>
              <a:t>becomes                            </a:t>
            </a:r>
            <a:r>
              <a:rPr lang="en-US" dirty="0">
                <a:latin typeface="David" panose="020E0502060401010101" pitchFamily="34" charset="-79"/>
                <a:cs typeface="David" panose="020E0502060401010101" pitchFamily="34" charset="-79"/>
              </a:rPr>
              <a:t>much of the actual effort in deploying machine learning algorithms</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3" name="Picture 2">
            <a:extLst>
              <a:ext uri="{FF2B5EF4-FFF2-40B4-BE49-F238E27FC236}">
                <a16:creationId xmlns:a16="http://schemas.microsoft.com/office/drawing/2014/main" id="{F75D9FFC-BFE2-4319-B3F5-62C00AE4E15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27239" y="3404531"/>
            <a:ext cx="6447148" cy="1809725"/>
          </a:xfrm>
          <a:prstGeom prst="rect">
            <a:avLst/>
          </a:prstGeom>
        </p:spPr>
      </p:pic>
    </p:spTree>
    <p:extLst>
      <p:ext uri="{BB962C8B-B14F-4D97-AF65-F5344CB8AC3E}">
        <p14:creationId xmlns:p14="http://schemas.microsoft.com/office/powerpoint/2010/main" val="2105435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a:latin typeface="David" panose="020E0502060401010101" pitchFamily="34" charset="-79"/>
                <a:cs typeface="David" panose="020E0502060401010101" pitchFamily="34" charset="-79"/>
              </a:rPr>
              <a:t>Uses of R</a:t>
            </a:r>
            <a:r>
              <a:rPr lang="en-US" sz="5000" dirty="0" smtClean="0">
                <a:latin typeface="David" panose="020E0502060401010101" pitchFamily="34" charset="-79"/>
                <a:cs typeface="David" panose="020E0502060401010101" pitchFamily="34" charset="-79"/>
              </a:rPr>
              <a:t>epresentations</a:t>
            </a:r>
            <a:endParaRPr lang="en-US" sz="5000" dirty="0">
              <a:latin typeface="David" panose="020E0502060401010101" pitchFamily="34" charset="-79"/>
              <a:cs typeface="David" panose="020E0502060401010101" pitchFamily="34" charset="-79"/>
            </a:endParaRPr>
          </a:p>
        </p:txBody>
      </p:sp>
      <p:pic>
        <p:nvPicPr>
          <p:cNvPr id="6" name="Picture 8">
            <a:extLst>
              <a:ext uri="{FF2B5EF4-FFF2-40B4-BE49-F238E27FC236}">
                <a16:creationId xmlns:a16="http://schemas.microsoft.com/office/drawing/2014/main" id="{3FEB01D2-AE09-4F47-8FEF-7CB8AD0830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1940" y="2423230"/>
            <a:ext cx="3080962" cy="2267272"/>
          </a:xfrm>
          <a:prstGeom prst="rect">
            <a:avLst/>
          </a:prstGeom>
        </p:spPr>
      </p:pic>
      <p:sp>
        <p:nvSpPr>
          <p:cNvPr id="2" name="מלבן 1"/>
          <p:cNvSpPr/>
          <p:nvPr/>
        </p:nvSpPr>
        <p:spPr>
          <a:xfrm>
            <a:off x="345806" y="4840917"/>
            <a:ext cx="3623886" cy="1292662"/>
          </a:xfrm>
          <a:prstGeom prst="rect">
            <a:avLst/>
          </a:prstGeom>
        </p:spPr>
        <p:txBody>
          <a:bodyPr wrap="square">
            <a:spAutoFit/>
          </a:bodyPr>
          <a:lstStyle/>
          <a:p>
            <a:r>
              <a:rPr lang="en-US" sz="1300" dirty="0">
                <a:latin typeface="David" panose="020E0502060401010101" pitchFamily="34" charset="-79"/>
                <a:cs typeface="David" panose="020E0502060401010101" pitchFamily="34" charset="-79"/>
              </a:rPr>
              <a:t>Figure 1. Illustration of representation-learning discovering explanatory factors </a:t>
            </a:r>
            <a:r>
              <a:rPr lang="en-US" sz="1300" dirty="0" smtClean="0">
                <a:latin typeface="David" panose="020E0502060401010101" pitchFamily="34" charset="-79"/>
                <a:cs typeface="David" panose="020E0502060401010101" pitchFamily="34" charset="-79"/>
              </a:rPr>
              <a:t>(</a:t>
            </a:r>
            <a:r>
              <a:rPr lang="en-US" sz="1300" dirty="0">
                <a:latin typeface="David" panose="020E0502060401010101" pitchFamily="34" charset="-79"/>
                <a:cs typeface="David" panose="020E0502060401010101" pitchFamily="34" charset="-79"/>
              </a:rPr>
              <a:t>middle hidden layer, in red), some explaining the input (semi-supervised </a:t>
            </a:r>
            <a:r>
              <a:rPr lang="en-US" sz="1300" dirty="0" smtClean="0">
                <a:latin typeface="David" panose="020E0502060401010101" pitchFamily="34" charset="-79"/>
                <a:cs typeface="David" panose="020E0502060401010101" pitchFamily="34" charset="-79"/>
              </a:rPr>
              <a:t>settings) And </a:t>
            </a:r>
            <a:r>
              <a:rPr lang="en-US" sz="1300" dirty="0">
                <a:latin typeface="David" panose="020E0502060401010101" pitchFamily="34" charset="-79"/>
                <a:cs typeface="David" panose="020E0502060401010101" pitchFamily="34" charset="-79"/>
              </a:rPr>
              <a:t>some explaining the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target </a:t>
            </a:r>
            <a:r>
              <a:rPr lang="en-US" sz="1300" dirty="0">
                <a:latin typeface="David" panose="020E0502060401010101" pitchFamily="34" charset="-79"/>
                <a:cs typeface="David" panose="020E0502060401010101" pitchFamily="34" charset="-79"/>
              </a:rPr>
              <a:t>for each task. Because these subsets overlap, sharing </a:t>
            </a:r>
            <a:r>
              <a:rPr lang="en-US" sz="1300" dirty="0" smtClean="0">
                <a:latin typeface="David" panose="020E0502060401010101" pitchFamily="34" charset="-79"/>
                <a:cs typeface="David" panose="020E0502060401010101" pitchFamily="34" charset="-79"/>
              </a:rPr>
              <a:t>of </a:t>
            </a:r>
            <a:r>
              <a:rPr lang="en-US" sz="1300" dirty="0">
                <a:latin typeface="David" panose="020E0502060401010101" pitchFamily="34" charset="-79"/>
                <a:cs typeface="David" panose="020E0502060401010101" pitchFamily="34" charset="-79"/>
              </a:rPr>
              <a:t>statistical strength helps generalization</a:t>
            </a:r>
          </a:p>
        </p:txBody>
      </p:sp>
      <p:pic>
        <p:nvPicPr>
          <p:cNvPr id="7" name="Picture 5">
            <a:extLst>
              <a:ext uri="{FF2B5EF4-FFF2-40B4-BE49-F238E27FC236}">
                <a16:creationId xmlns:a16="http://schemas.microsoft.com/office/drawing/2014/main" id="{B48E2697-3111-4063-A27C-4910155A45B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296787" y="2423230"/>
            <a:ext cx="2647709" cy="2267271"/>
          </a:xfrm>
          <a:prstGeom prst="rect">
            <a:avLst/>
          </a:prstGeom>
        </p:spPr>
      </p:pic>
      <p:sp>
        <p:nvSpPr>
          <p:cNvPr id="8" name="TextBox 7">
            <a:extLst>
              <a:ext uri="{FF2B5EF4-FFF2-40B4-BE49-F238E27FC236}">
                <a16:creationId xmlns:a16="http://schemas.microsoft.com/office/drawing/2014/main" id="{2C07554A-9B60-4B48-81DD-F5617F7279D6}"/>
              </a:ext>
            </a:extLst>
          </p:cNvPr>
          <p:cNvSpPr txBox="1"/>
          <p:nvPr/>
        </p:nvSpPr>
        <p:spPr>
          <a:xfrm>
            <a:off x="4151096" y="4853616"/>
            <a:ext cx="3352200" cy="492443"/>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2. Representations of the data are shown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to </a:t>
            </a:r>
            <a:r>
              <a:rPr lang="en-US" sz="1300" dirty="0">
                <a:latin typeface="David" panose="020E0502060401010101" pitchFamily="34" charset="-79"/>
                <a:cs typeface="David" panose="020E0502060401010101" pitchFamily="34" charset="-79"/>
              </a:rPr>
              <a:t>be linearly </a:t>
            </a:r>
            <a:r>
              <a:rPr lang="en-US" sz="1300" dirty="0" smtClean="0">
                <a:latin typeface="David" panose="020E0502060401010101" pitchFamily="34" charset="-79"/>
                <a:cs typeface="David" panose="020E0502060401010101" pitchFamily="34" charset="-79"/>
              </a:rPr>
              <a:t>separable</a:t>
            </a:r>
            <a:endParaRPr lang="en-US" sz="1300" dirty="0">
              <a:latin typeface="David" panose="020E0502060401010101" pitchFamily="34" charset="-79"/>
              <a:cs typeface="David" panose="020E0502060401010101" pitchFamily="34" charset="-79"/>
            </a:endParaRPr>
          </a:p>
        </p:txBody>
      </p:sp>
      <p:pic>
        <p:nvPicPr>
          <p:cNvPr id="9" name="Picture 5">
            <a:extLst>
              <a:ext uri="{FF2B5EF4-FFF2-40B4-BE49-F238E27FC236}">
                <a16:creationId xmlns:a16="http://schemas.microsoft.com/office/drawing/2014/main" id="{B48E2697-3111-4063-A27C-4910155A45B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392781" y="2802405"/>
            <a:ext cx="4306830" cy="1464398"/>
          </a:xfrm>
          <a:prstGeom prst="rect">
            <a:avLst/>
          </a:prstGeom>
        </p:spPr>
      </p:pic>
      <p:sp>
        <p:nvSpPr>
          <p:cNvPr id="10" name="TextBox 9">
            <a:extLst>
              <a:ext uri="{FF2B5EF4-FFF2-40B4-BE49-F238E27FC236}">
                <a16:creationId xmlns:a16="http://schemas.microsoft.com/office/drawing/2014/main" id="{CA24DD24-4C2A-4304-9D53-98284A62186F}"/>
              </a:ext>
            </a:extLst>
          </p:cNvPr>
          <p:cNvSpPr txBox="1"/>
          <p:nvPr/>
        </p:nvSpPr>
        <p:spPr>
          <a:xfrm>
            <a:off x="8266891" y="4596666"/>
            <a:ext cx="3454275" cy="129266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3. Illustration of our dataset which consists of both labeled And unlabeled data. We learn our representations on the labeled data And then train a classifier on those representations instead of the original labeled data.</a:t>
            </a:r>
          </a:p>
          <a:p>
            <a:endParaRPr lang="en-US" sz="1300"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2C07554A-9B60-4B48-81DD-F5617F7279D6}"/>
              </a:ext>
            </a:extLst>
          </p:cNvPr>
          <p:cNvSpPr txBox="1"/>
          <p:nvPr/>
        </p:nvSpPr>
        <p:spPr>
          <a:xfrm>
            <a:off x="940229" y="1871564"/>
            <a:ext cx="2032929" cy="553998"/>
          </a:xfrm>
          <a:prstGeom prst="rect">
            <a:avLst/>
          </a:prstGeom>
          <a:noFill/>
        </p:spPr>
        <p:txBody>
          <a:bodyPr wrap="none" rtlCol="0">
            <a:spAutoFit/>
          </a:bodyPr>
          <a:lstStyle/>
          <a:p>
            <a:r>
              <a:rPr lang="en-US" sz="2000" u="sng" dirty="0" smtClean="0">
                <a:latin typeface="David" panose="020E0502060401010101" pitchFamily="34" charset="-79"/>
                <a:cs typeface="David" panose="020E0502060401010101" pitchFamily="34" charset="-79"/>
              </a:rPr>
              <a:t>Transfer Learning</a:t>
            </a:r>
            <a:endParaRPr lang="en-US" sz="2000" u="sng" dirty="0">
              <a:latin typeface="David" panose="020E0502060401010101" pitchFamily="34" charset="-79"/>
              <a:cs typeface="David" panose="020E0502060401010101" pitchFamily="34" charset="-79"/>
            </a:endParaRPr>
          </a:p>
          <a:p>
            <a:endParaRPr lang="en-US" sz="1000" dirty="0"/>
          </a:p>
        </p:txBody>
      </p:sp>
      <p:sp>
        <p:nvSpPr>
          <p:cNvPr id="12" name="TextBox 11">
            <a:extLst>
              <a:ext uri="{FF2B5EF4-FFF2-40B4-BE49-F238E27FC236}">
                <a16:creationId xmlns:a16="http://schemas.microsoft.com/office/drawing/2014/main" id="{2C07554A-9B60-4B48-81DD-F5617F7279D6}"/>
              </a:ext>
            </a:extLst>
          </p:cNvPr>
          <p:cNvSpPr txBox="1"/>
          <p:nvPr/>
        </p:nvSpPr>
        <p:spPr>
          <a:xfrm>
            <a:off x="3969692" y="1869232"/>
            <a:ext cx="3227165"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Model Complexity Reduction</a:t>
            </a:r>
            <a:endParaRPr lang="en-US" sz="1000" u="sng" dirty="0"/>
          </a:p>
        </p:txBody>
      </p:sp>
      <p:sp>
        <p:nvSpPr>
          <p:cNvPr id="13" name="TextBox 12">
            <a:extLst>
              <a:ext uri="{FF2B5EF4-FFF2-40B4-BE49-F238E27FC236}">
                <a16:creationId xmlns:a16="http://schemas.microsoft.com/office/drawing/2014/main" id="{2C07554A-9B60-4B48-81DD-F5617F7279D6}"/>
              </a:ext>
            </a:extLst>
          </p:cNvPr>
          <p:cNvSpPr txBox="1"/>
          <p:nvPr/>
        </p:nvSpPr>
        <p:spPr>
          <a:xfrm>
            <a:off x="8279953" y="1869232"/>
            <a:ext cx="3326552"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Sample Complexity Reduction</a:t>
            </a:r>
            <a:endParaRPr lang="en-US" sz="1000" u="sng" dirty="0"/>
          </a:p>
        </p:txBody>
      </p:sp>
    </p:spTree>
    <p:extLst>
      <p:ext uri="{BB962C8B-B14F-4D97-AF65-F5344CB8AC3E}">
        <p14:creationId xmlns:p14="http://schemas.microsoft.com/office/powerpoint/2010/main" val="31867722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E573E2-E38F-4004-99EB-0CD9A67ABA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4046" y="2369920"/>
            <a:ext cx="7821251" cy="3993559"/>
          </a:xfrm>
          <a:prstGeom prst="rect">
            <a:avLst/>
          </a:prstGeom>
        </p:spPr>
      </p:pic>
      <p:sp>
        <p:nvSpPr>
          <p:cNvPr id="19" name="TextBox 18">
            <a:extLst>
              <a:ext uri="{FF2B5EF4-FFF2-40B4-BE49-F238E27FC236}">
                <a16:creationId xmlns:a16="http://schemas.microsoft.com/office/drawing/2014/main" id="{80474CB7-12C0-48FB-9BFE-0AB6F8754A7B}"/>
              </a:ext>
            </a:extLst>
          </p:cNvPr>
          <p:cNvSpPr txBox="1"/>
          <p:nvPr/>
        </p:nvSpPr>
        <p:spPr>
          <a:xfrm>
            <a:off x="838200" y="1525174"/>
            <a:ext cx="10616072" cy="646331"/>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The way a child would solve it is by looking at the cat at the left side and search for a cat on the right side. </a:t>
            </a:r>
            <a:r>
              <a:rPr lang="en-US" dirty="0" smtClean="0">
                <a:latin typeface="David" panose="020E0502060401010101" pitchFamily="34" charset="-79"/>
                <a:cs typeface="David" panose="020E0502060401010101" pitchFamily="34" charset="-79"/>
              </a:rPr>
              <a:t>Thus, </a:t>
            </a:r>
            <a:r>
              <a:rPr lang="en-US" dirty="0">
                <a:latin typeface="David" panose="020E0502060401010101" pitchFamily="34" charset="-79"/>
                <a:cs typeface="David" panose="020E0502060401010101" pitchFamily="34" charset="-79"/>
              </a:rPr>
              <a:t>learning to contrast the cat from other animals and develop features for recognizing cats by similarity.</a:t>
            </a:r>
          </a:p>
        </p:txBody>
      </p:sp>
      <p:pic>
        <p:nvPicPr>
          <p:cNvPr id="3" name="Picture 2" descr="A cat that is looking at the camera&#10;&#10;Description automatically generated">
            <a:extLst>
              <a:ext uri="{FF2B5EF4-FFF2-40B4-BE49-F238E27FC236}">
                <a16:creationId xmlns:a16="http://schemas.microsoft.com/office/drawing/2014/main" id="{AA0C2BFB-C969-4577-87F1-DF9B920699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046" y="2369919"/>
            <a:ext cx="7821251" cy="3993559"/>
          </a:xfrm>
          <a:prstGeom prst="rect">
            <a:avLst/>
          </a:prstGeom>
        </p:spPr>
      </p:pic>
      <p:sp>
        <p:nvSpPr>
          <p:cNvPr id="6" name="Title 3">
            <a:extLst>
              <a:ext uri="{FF2B5EF4-FFF2-40B4-BE49-F238E27FC236}">
                <a16:creationId xmlns:a16="http://schemas.microsoft.com/office/drawing/2014/main" id="{D800491D-BAD5-41F0-9CFC-36022C7762CA}"/>
              </a:ext>
            </a:extLst>
          </p:cNvPr>
          <p:cNvSpPr txBox="1">
            <a:spLocks/>
          </p:cNvSpPr>
          <p:nvPr/>
        </p:nvSpPr>
        <p:spPr>
          <a:xfrm>
            <a:off x="1422873" y="561097"/>
            <a:ext cx="9299555"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Intuition </a:t>
            </a:r>
            <a:r>
              <a:rPr lang="en-US" sz="5000" dirty="0" smtClean="0">
                <a:latin typeface="David" panose="020E0502060401010101" pitchFamily="34" charset="-79"/>
                <a:cs typeface="David" panose="020E0502060401010101" pitchFamily="34" charset="-79"/>
              </a:rPr>
              <a:t>of </a:t>
            </a:r>
            <a:r>
              <a:rPr lang="en-US" sz="5000" dirty="0">
                <a:latin typeface="David" panose="020E0502060401010101" pitchFamily="34" charset="-79"/>
                <a:cs typeface="David" panose="020E0502060401010101" pitchFamily="34" charset="-79"/>
              </a:rPr>
              <a:t>Contrastive Learning</a:t>
            </a:r>
          </a:p>
        </p:txBody>
      </p:sp>
    </p:spTree>
    <p:extLst>
      <p:ext uri="{BB962C8B-B14F-4D97-AF65-F5344CB8AC3E}">
        <p14:creationId xmlns:p14="http://schemas.microsoft.com/office/powerpoint/2010/main" val="3338553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5C37579-97A5-4C55-8251-22F879852D77}"/>
                  </a:ext>
                </a:extLst>
              </p:cNvPr>
              <p:cNvSpPr txBox="1"/>
              <p:nvPr/>
            </p:nvSpPr>
            <p:spPr>
              <a:xfrm>
                <a:off x="1422873" y="1546906"/>
                <a:ext cx="9565706" cy="1961884"/>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Contrastive learning assumes access to a very specific structure of data, a similarity function and a loss </a:t>
                </a:r>
                <a:r>
                  <a:rPr lang="en-US" dirty="0" smtClean="0">
                    <a:latin typeface="David" panose="020E0502060401010101" pitchFamily="34" charset="-79"/>
                    <a:cs typeface="David" panose="020E0502060401010101" pitchFamily="34" charset="-79"/>
                  </a:rPr>
                  <a:t>           function which </a:t>
                </a:r>
                <a:r>
                  <a:rPr lang="en-US" dirty="0">
                    <a:latin typeface="David" panose="020E0502060401010101" pitchFamily="34" charset="-79"/>
                    <a:cs typeface="David" panose="020E0502060401010101" pitchFamily="34" charset="-79"/>
                  </a:rPr>
                  <a:t>reflects our requirement of respecting the similarity function.</a:t>
                </a:r>
              </a:p>
              <a:p>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Data </a:t>
                </a:r>
                <a:r>
                  <a:rPr lang="en-US" dirty="0">
                    <a:latin typeface="David" panose="020E0502060401010101" pitchFamily="34" charset="-79"/>
                    <a:cs typeface="David" panose="020E0502060401010101" pitchFamily="34" charset="-79"/>
                  </a:rPr>
                  <a:t>Structure : </a:t>
                </a:r>
                <a14:m>
                  <m:oMath xmlns:m="http://schemas.openxmlformats.org/officeDocument/2006/math">
                    <m:r>
                      <m:rPr>
                        <m:sty m:val="p"/>
                      </m:rPr>
                      <a:rPr lang="en-US" b="0" i="0" smtClean="0">
                        <a:latin typeface="Cambria Math" panose="02040503050406030204" pitchFamily="18" charset="0"/>
                      </a:rPr>
                      <m:t>X</m:t>
                    </m:r>
                    <m:r>
                      <a:rPr lang="en-US" b="0" i="0" smtClean="0">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sSubSup>
                      <m:sSubSupPr>
                        <m:ctrlPr>
                          <a:rPr lang="en-US" i="1">
                            <a:latin typeface="Cambria Math" panose="02040503050406030204" pitchFamily="18" charset="0"/>
                          </a:rPr>
                        </m:ctrlPr>
                      </m:sSubSupPr>
                      <m:e>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m:t>
                                </m:r>
                              </m:sup>
                            </m:sSubSup>
                          </m:e>
                        </m:d>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𝑘</m:t>
                        </m:r>
                      </m:sup>
                    </m:sSubSup>
                    <m:r>
                      <a:rPr lang="en-US" i="1">
                        <a:latin typeface="Cambria Math" panose="02040503050406030204" pitchFamily="18" charset="0"/>
                      </a:rPr>
                      <m:t>)</m:t>
                    </m:r>
                  </m:oMath>
                </a14:m>
                <a:r>
                  <a:rPr lang="en-US" dirty="0">
                    <a:latin typeface="David" panose="020E0502060401010101" pitchFamily="34" charset="-79"/>
                    <a:cs typeface="David" panose="020E0502060401010101" pitchFamily="34" charset="-79"/>
                  </a:rPr>
                  <a:t>  where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oMath>
                </a14:m>
                <a:r>
                  <a:rPr lang="en-US" dirty="0">
                    <a:latin typeface="David" panose="020E0502060401010101" pitchFamily="34" charset="-79"/>
                    <a:cs typeface="David" panose="020E0502060401010101" pitchFamily="34" charset="-79"/>
                  </a:rPr>
                  <a:t> is similar to </a:t>
                </a:r>
                <a14:m>
                  <m:oMath xmlns:m="http://schemas.openxmlformats.org/officeDocument/2006/math">
                    <m:r>
                      <a:rPr lang="en-US" b="0" i="1" smtClean="0">
                        <a:latin typeface="Cambria Math" panose="02040503050406030204" pitchFamily="18" charset="0"/>
                      </a:rPr>
                      <m:t>𝑥</m:t>
                    </m:r>
                  </m:oMath>
                </a14:m>
                <a:r>
                  <a:rPr lang="en-US" dirty="0">
                    <a:latin typeface="David" panose="020E0502060401010101" pitchFamily="34" charset="-79"/>
                    <a:cs typeface="David" panose="020E0502060401010101" pitchFamily="34" charset="-79"/>
                  </a:rPr>
                  <a:t> and every </a:t>
                </a:r>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oMath>
                </a14:m>
                <a:r>
                  <a:rPr lang="en-US" dirty="0">
                    <a:latin typeface="David" panose="020E0502060401010101" pitchFamily="34" charset="-79"/>
                    <a:cs typeface="David" panose="020E0502060401010101" pitchFamily="34" charset="-79"/>
                  </a:rPr>
                  <a:t> is dissimilar to </a:t>
                </a:r>
                <a14:m>
                  <m:oMath xmlns:m="http://schemas.openxmlformats.org/officeDocument/2006/math">
                    <m:r>
                      <a:rPr lang="en-US" b="0" i="1" smtClean="0">
                        <a:latin typeface="Cambria Math" panose="02040503050406030204" pitchFamily="18" charset="0"/>
                      </a:rPr>
                      <m:t>𝑥</m:t>
                    </m:r>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Similarity function : </a:t>
                </a:r>
                <a14:m>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endParaRPr lang="en-US" b="0"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Contrastive loss which is a function of the similarity : </a:t>
                </a:r>
                <a14:m>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e>
                    </m:d>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6" name="TextBox 5">
                <a:extLst>
                  <a:ext uri="{FF2B5EF4-FFF2-40B4-BE49-F238E27FC236}">
                    <a16:creationId xmlns:a16="http://schemas.microsoft.com/office/drawing/2014/main" id="{65C37579-97A5-4C55-8251-22F879852D77}"/>
                  </a:ext>
                </a:extLst>
              </p:cNvPr>
              <p:cNvSpPr txBox="1">
                <a:spLocks noRot="1" noChangeAspect="1" noMove="1" noResize="1" noEditPoints="1" noAdjustHandles="1" noChangeArrowheads="1" noChangeShapeType="1" noTextEdit="1"/>
              </p:cNvSpPr>
              <p:nvPr/>
            </p:nvSpPr>
            <p:spPr>
              <a:xfrm>
                <a:off x="1422873" y="1546906"/>
                <a:ext cx="9565706" cy="1961884"/>
              </a:xfrm>
              <a:prstGeom prst="rect">
                <a:avLst/>
              </a:prstGeom>
              <a:blipFill>
                <a:blip r:embed="rId3"/>
                <a:stretch>
                  <a:fillRect l="-510" t="-1863" r="-318" b="-3727"/>
                </a:stretch>
              </a:blipFill>
            </p:spPr>
            <p:txBody>
              <a:bodyPr/>
              <a:lstStyle/>
              <a:p>
                <a:r>
                  <a:rPr lang="he-IL">
                    <a:noFill/>
                  </a:rPr>
                  <a:t> </a:t>
                </a:r>
              </a:p>
            </p:txBody>
          </p:sp>
        </mc:Fallback>
      </mc:AlternateContent>
      <p:pic>
        <p:nvPicPr>
          <p:cNvPr id="7" name="Picture 6">
            <a:extLst>
              <a:ext uri="{FF2B5EF4-FFF2-40B4-BE49-F238E27FC236}">
                <a16:creationId xmlns:a16="http://schemas.microsoft.com/office/drawing/2014/main" id="{87B15405-B979-47EB-A0C4-5C88A130C42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18350" y="4277466"/>
            <a:ext cx="5458936" cy="1551834"/>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B2ACE51-442A-4D8F-8066-18702C5CB870}"/>
                  </a:ext>
                </a:extLst>
              </p:cNvPr>
              <p:cNvSpPr txBox="1"/>
              <p:nvPr/>
            </p:nvSpPr>
            <p:spPr>
              <a:xfrm>
                <a:off x="3817517" y="3940536"/>
                <a:ext cx="18332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𝑥</m:t>
                      </m:r>
                    </m:oMath>
                  </m:oMathPara>
                </a14:m>
                <a:endParaRPr lang="en-US" dirty="0">
                  <a:latin typeface="David" panose="020E0502060401010101" pitchFamily="34" charset="-79"/>
                  <a:cs typeface="David" panose="020E0502060401010101" pitchFamily="34" charset="-79"/>
                </a:endParaRPr>
              </a:p>
            </p:txBody>
          </p:sp>
        </mc:Choice>
        <mc:Fallback xmlns="">
          <p:sp>
            <p:nvSpPr>
              <p:cNvPr id="8" name="TextBox 7">
                <a:extLst>
                  <a:ext uri="{FF2B5EF4-FFF2-40B4-BE49-F238E27FC236}">
                    <a16:creationId xmlns:a16="http://schemas.microsoft.com/office/drawing/2014/main" id="{DB2ACE51-442A-4D8F-8066-18702C5CB870}"/>
                  </a:ext>
                </a:extLst>
              </p:cNvPr>
              <p:cNvSpPr txBox="1">
                <a:spLocks noRot="1" noChangeAspect="1" noMove="1" noResize="1" noEditPoints="1" noAdjustHandles="1" noChangeArrowheads="1" noChangeShapeType="1" noTextEdit="1"/>
              </p:cNvSpPr>
              <p:nvPr/>
            </p:nvSpPr>
            <p:spPr>
              <a:xfrm>
                <a:off x="3817517" y="3940536"/>
                <a:ext cx="183320" cy="276999"/>
              </a:xfrm>
              <a:prstGeom prst="rect">
                <a:avLst/>
              </a:prstGeom>
              <a:blipFill>
                <a:blip r:embed="rId5"/>
                <a:stretch>
                  <a:fillRect l="-20000" r="-13333"/>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FD24234-EC9D-4F1C-86BE-A42E9932EEB3}"/>
                  </a:ext>
                </a:extLst>
              </p:cNvPr>
              <p:cNvSpPr txBox="1"/>
              <p:nvPr/>
            </p:nvSpPr>
            <p:spPr>
              <a:xfrm>
                <a:off x="5137390" y="3940536"/>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m:oMathPara>
                </a14:m>
                <a:endParaRPr lang="en-US" dirty="0">
                  <a:latin typeface="David" panose="020E0502060401010101" pitchFamily="34" charset="-79"/>
                  <a:cs typeface="David" panose="020E0502060401010101" pitchFamily="34" charset="-79"/>
                </a:endParaRPr>
              </a:p>
            </p:txBody>
          </p:sp>
        </mc:Choice>
        <mc:Fallback xmlns="">
          <p:sp>
            <p:nvSpPr>
              <p:cNvPr id="16" name="TextBox 15">
                <a:extLst>
                  <a:ext uri="{FF2B5EF4-FFF2-40B4-BE49-F238E27FC236}">
                    <a16:creationId xmlns:a16="http://schemas.microsoft.com/office/drawing/2014/main" id="{2FD24234-EC9D-4F1C-86BE-A42E9932EEB3}"/>
                  </a:ext>
                </a:extLst>
              </p:cNvPr>
              <p:cNvSpPr txBox="1">
                <a:spLocks noRot="1" noChangeAspect="1" noMove="1" noResize="1" noEditPoints="1" noAdjustHandles="1" noChangeArrowheads="1" noChangeShapeType="1" noTextEdit="1"/>
              </p:cNvSpPr>
              <p:nvPr/>
            </p:nvSpPr>
            <p:spPr>
              <a:xfrm>
                <a:off x="5137390" y="3940536"/>
                <a:ext cx="320344" cy="276999"/>
              </a:xfrm>
              <a:prstGeom prst="rect">
                <a:avLst/>
              </a:prstGeom>
              <a:blipFill>
                <a:blip r:embed="rId6"/>
                <a:stretch>
                  <a:fillRect l="-11538" r="-57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9146D73C-B7A2-43D6-8F7E-7F0B38C42A48}"/>
                  </a:ext>
                </a:extLst>
              </p:cNvPr>
              <p:cNvSpPr txBox="1"/>
              <p:nvPr/>
            </p:nvSpPr>
            <p:spPr>
              <a:xfrm>
                <a:off x="6459041"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8" name="TextBox 17">
                <a:extLst>
                  <a:ext uri="{FF2B5EF4-FFF2-40B4-BE49-F238E27FC236}">
                    <a16:creationId xmlns:a16="http://schemas.microsoft.com/office/drawing/2014/main" id="{9146D73C-B7A2-43D6-8F7E-7F0B38C42A48}"/>
                  </a:ext>
                </a:extLst>
              </p:cNvPr>
              <p:cNvSpPr txBox="1">
                <a:spLocks noRot="1" noChangeAspect="1" noMove="1" noResize="1" noEditPoints="1" noAdjustHandles="1" noChangeArrowheads="1" noChangeShapeType="1" noTextEdit="1"/>
              </p:cNvSpPr>
              <p:nvPr/>
            </p:nvSpPr>
            <p:spPr>
              <a:xfrm>
                <a:off x="6459041" y="3940535"/>
                <a:ext cx="320344" cy="276999"/>
              </a:xfrm>
              <a:prstGeom prst="rect">
                <a:avLst/>
              </a:prstGeom>
              <a:blipFill>
                <a:blip r:embed="rId7"/>
                <a:stretch>
                  <a:fillRect l="-11538" b="-15217"/>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C6B1A01-4B4C-4D34-9E88-0BCA14A26FB7}"/>
                  </a:ext>
                </a:extLst>
              </p:cNvPr>
              <p:cNvSpPr txBox="1"/>
              <p:nvPr/>
            </p:nvSpPr>
            <p:spPr>
              <a:xfrm>
                <a:off x="7780692"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2</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9" name="TextBox 18">
                <a:extLst>
                  <a:ext uri="{FF2B5EF4-FFF2-40B4-BE49-F238E27FC236}">
                    <a16:creationId xmlns:a16="http://schemas.microsoft.com/office/drawing/2014/main" id="{5C6B1A01-4B4C-4D34-9E88-0BCA14A26FB7}"/>
                  </a:ext>
                </a:extLst>
              </p:cNvPr>
              <p:cNvSpPr txBox="1">
                <a:spLocks noRot="1" noChangeAspect="1" noMove="1" noResize="1" noEditPoints="1" noAdjustHandles="1" noChangeArrowheads="1" noChangeShapeType="1" noTextEdit="1"/>
              </p:cNvSpPr>
              <p:nvPr/>
            </p:nvSpPr>
            <p:spPr>
              <a:xfrm>
                <a:off x="7780692" y="3940535"/>
                <a:ext cx="320344" cy="276999"/>
              </a:xfrm>
              <a:prstGeom prst="rect">
                <a:avLst/>
              </a:prstGeom>
              <a:blipFill>
                <a:blip r:embed="rId8"/>
                <a:stretch>
                  <a:fillRect l="-11321" b="-15217"/>
                </a:stretch>
              </a:blipFill>
            </p:spPr>
            <p:txBody>
              <a:bodyPr/>
              <a:lstStyle/>
              <a:p>
                <a:r>
                  <a:rPr lang="he-IL">
                    <a:noFill/>
                  </a:rPr>
                  <a:t> </a:t>
                </a:r>
              </a:p>
            </p:txBody>
          </p:sp>
        </mc:Fallback>
      </mc:AlternateContent>
      <p:sp>
        <p:nvSpPr>
          <p:cNvPr id="9" name="Title 3">
            <a:extLst>
              <a:ext uri="{FF2B5EF4-FFF2-40B4-BE49-F238E27FC236}">
                <a16:creationId xmlns:a16="http://schemas.microsoft.com/office/drawing/2014/main" id="{D800491D-BAD5-41F0-9CFC-36022C7762CA}"/>
              </a:ext>
            </a:extLst>
          </p:cNvPr>
          <p:cNvSpPr txBox="1">
            <a:spLocks/>
          </p:cNvSpPr>
          <p:nvPr/>
        </p:nvSpPr>
        <p:spPr>
          <a:xfrm>
            <a:off x="1355967" y="561097"/>
            <a:ext cx="95245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Framework for Contrastive Learning</a:t>
            </a:r>
          </a:p>
        </p:txBody>
      </p:sp>
    </p:spTree>
    <p:extLst>
      <p:ext uri="{BB962C8B-B14F-4D97-AF65-F5344CB8AC3E}">
        <p14:creationId xmlns:p14="http://schemas.microsoft.com/office/powerpoint/2010/main" val="15199637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474CB7-12C0-48FB-9BFE-0AB6F8754A7B}"/>
              </a:ext>
            </a:extLst>
          </p:cNvPr>
          <p:cNvSpPr txBox="1"/>
          <p:nvPr/>
        </p:nvSpPr>
        <p:spPr>
          <a:xfrm>
            <a:off x="955356" y="1550728"/>
            <a:ext cx="10191044" cy="1200329"/>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SimCLR is a simple framework for contrastive learning of visual representations which not only outperforms previous work on the </a:t>
            </a:r>
            <a:r>
              <a:rPr lang="en-US" dirty="0" smtClean="0">
                <a:latin typeface="David" panose="020E0502060401010101" pitchFamily="34" charset="-79"/>
                <a:cs typeface="David" panose="020E0502060401010101" pitchFamily="34" charset="-79"/>
              </a:rPr>
              <a:t>subject, </a:t>
            </a:r>
            <a:r>
              <a:rPr lang="en-US" dirty="0">
                <a:latin typeface="David" panose="020E0502060401010101" pitchFamily="34" charset="-79"/>
                <a:cs typeface="David" panose="020E0502060401010101" pitchFamily="34" charset="-79"/>
              </a:rPr>
              <a:t>but is also much simpler and requires no specialized architectures nor a memory bank. SimCLR learns representations by maximizing agreement between differently augmented views of the </a:t>
            </a:r>
            <a:r>
              <a:rPr lang="en-US" dirty="0" smtClean="0">
                <a:latin typeface="David" panose="020E0502060401010101" pitchFamily="34" charset="-79"/>
                <a:cs typeface="David" panose="020E0502060401010101" pitchFamily="34" charset="-79"/>
              </a:rPr>
              <a:t>       same </a:t>
            </a:r>
            <a:r>
              <a:rPr lang="en-US" dirty="0">
                <a:latin typeface="David" panose="020E0502060401010101" pitchFamily="34" charset="-79"/>
                <a:cs typeface="David" panose="020E0502060401010101" pitchFamily="34" charset="-79"/>
              </a:rPr>
              <a:t>image via a contrastive loss in the latent space</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6" name="Picture 5" descr="A screenshot of a cell phone&#10;&#10;Description automatically generated">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5727" y="3064927"/>
            <a:ext cx="7210432" cy="3465547"/>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552015" y="561097"/>
            <a:ext cx="109977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SimCLR: Learning visual representations</a:t>
            </a:r>
          </a:p>
        </p:txBody>
      </p:sp>
      <p:sp>
        <p:nvSpPr>
          <p:cNvPr id="2" name="TextBox 1">
            <a:hlinkClick r:id="rId4"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A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549220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r>
              <a:rPr lang="en-US" sz="5000" dirty="0" smtClean="0">
                <a:latin typeface="David" panose="020E0502060401010101" pitchFamily="34" charset="-79"/>
                <a:cs typeface="David" panose="020E0502060401010101" pitchFamily="34" charset="-79"/>
              </a:rPr>
              <a:t>S</a:t>
            </a:r>
            <a:r>
              <a:rPr lang="en-US" sz="5000" kern="1200" dirty="0" smtClean="0">
                <a:solidFill>
                  <a:schemeClr val="tx1"/>
                </a:solidFill>
                <a:latin typeface="David" panose="020E0502060401010101" pitchFamily="34" charset="-79"/>
                <a:cs typeface="David" panose="020E0502060401010101" pitchFamily="34" charset="-79"/>
              </a:rPr>
              <a:t>imCLR: </a:t>
            </a:r>
            <a:r>
              <a:rPr lang="en-US" sz="5000" kern="1200" dirty="0">
                <a:solidFill>
                  <a:schemeClr val="tx1"/>
                </a:solidFill>
                <a:latin typeface="David" panose="020E0502060401010101" pitchFamily="34" charset="-79"/>
                <a:cs typeface="David" panose="020E0502060401010101" pitchFamily="34" charset="-79"/>
              </a:rPr>
              <a:t>Components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817372" y="1690688"/>
                <a:ext cx="6509118" cy="3658694"/>
              </a:xfrm>
              <a:prstGeom prst="rect">
                <a:avLst/>
              </a:prstGeom>
              <a:noFill/>
            </p:spPr>
            <p:txBody>
              <a:bodyPr wrap="square" rtlCol="0">
                <a:spAutoFit/>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Data augmentation </a:t>
                </a:r>
                <a:r>
                  <a:rPr lang="en-US" b="1" dirty="0" smtClean="0">
                    <a:solidFill>
                      <a:srgbClr val="002060"/>
                    </a:solidFill>
                    <a:latin typeface="David" panose="020E0502060401010101" pitchFamily="34" charset="-79"/>
                    <a:cs typeface="David" panose="020E0502060401010101" pitchFamily="34" charset="-79"/>
                  </a:rPr>
                  <a:t>module </a:t>
                </a:r>
                <a:r>
                  <a:rPr lang="en-US" dirty="0" smtClean="0">
                    <a:latin typeface="David" panose="020E0502060401010101" pitchFamily="34" charset="-79"/>
                    <a:cs typeface="David" panose="020E0502060401010101" pitchFamily="34" charset="-79"/>
                  </a:rPr>
                  <a:t>creates </a:t>
                </a:r>
                <a:r>
                  <a:rPr lang="en-US" dirty="0">
                    <a:latin typeface="David" panose="020E0502060401010101" pitchFamily="34" charset="-79"/>
                    <a:cs typeface="David" panose="020E0502060401010101" pitchFamily="34" charset="-79"/>
                  </a:rPr>
                  <a:t>the similar </a:t>
                </a:r>
                <a:r>
                  <a:rPr lang="en-US" dirty="0" smtClean="0">
                    <a:latin typeface="David" panose="020E0502060401010101" pitchFamily="34" charset="-79"/>
                    <a:cs typeface="David" panose="020E0502060401010101" pitchFamily="34" charset="-79"/>
                  </a:rPr>
                  <a:t>objects                                                               </a:t>
                </a:r>
                <a:r>
                  <a:rPr lang="en-US" dirty="0">
                    <a:latin typeface="David" panose="020E0502060401010101" pitchFamily="34" charset="-79"/>
                    <a:cs typeface="David" panose="020E0502060401010101" pitchFamily="34" charset="-79"/>
                  </a:rPr>
                  <a:t>needed by the framework.</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dirty="0" smtClean="0">
                    <a:latin typeface="David" panose="020E0502060401010101" pitchFamily="34" charset="-79"/>
                    <a:cs typeface="David" panose="020E0502060401010101" pitchFamily="34" charset="-79"/>
                  </a:rPr>
                  <a:t> creates </a:t>
                </a:r>
                <a:r>
                  <a:rPr lang="en-US" dirty="0">
                    <a:latin typeface="David" panose="020E0502060401010101" pitchFamily="34" charset="-79"/>
                    <a:cs typeface="David" panose="020E0502060401010101" pitchFamily="34" charset="-79"/>
                  </a:rPr>
                  <a:t>the learnt representation </a:t>
                </a:r>
                <a:r>
                  <a:rPr lang="en-US" dirty="0" smtClean="0">
                    <a:latin typeface="David" panose="020E0502060401010101" pitchFamily="34" charset="-79"/>
                    <a:cs typeface="David" panose="020E0502060401010101" pitchFamily="34" charset="-79"/>
                  </a:rPr>
                  <a:t>                                                  which </a:t>
                </a:r>
                <a:r>
                  <a:rPr lang="en-US" dirty="0">
                    <a:latin typeface="David" panose="020E0502060401010101" pitchFamily="34" charset="-79"/>
                    <a:cs typeface="David" panose="020E0502060401010101" pitchFamily="34" charset="-79"/>
                  </a:rPr>
                  <a:t>will eventually be used.</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 projector </a:t>
                </a:r>
                <a:r>
                  <a:rPr lang="en-US" b="1" dirty="0">
                    <a:solidFill>
                      <a:srgbClr val="002060"/>
                    </a:solidFill>
                    <a:latin typeface="David" panose="020E0502060401010101" pitchFamily="34" charset="-79"/>
                    <a:cs typeface="David" panose="020E0502060401010101" pitchFamily="34" charset="-79"/>
                  </a:rPr>
                  <a:t>head </a:t>
                </a:r>
                <a14:m>
                  <m:oMath xmlns:m="http://schemas.openxmlformats.org/officeDocument/2006/math">
                    <m:r>
                      <a:rPr lang="en-US" b="1" i="1">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dirty="0" smtClean="0">
                    <a:solidFill>
                      <a:srgbClr val="002060"/>
                    </a:solidFill>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projects the representation unto a space                                            where the loss can be </a:t>
                </a:r>
                <a:r>
                  <a:rPr lang="en-US" dirty="0">
                    <a:latin typeface="David" panose="020E0502060401010101" pitchFamily="34" charset="-79"/>
                    <a:cs typeface="David" panose="020E0502060401010101" pitchFamily="34" charset="-79"/>
                  </a:rPr>
                  <a:t>calculated.</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A contrastive loss </a:t>
                </a:r>
                <a:r>
                  <a:rPr lang="en-US" dirty="0" smtClean="0">
                    <a:latin typeface="David" panose="020E0502060401010101" pitchFamily="34" charset="-79"/>
                    <a:cs typeface="David" panose="020E0502060401010101" pitchFamily="34" charset="-79"/>
                  </a:rPr>
                  <a:t>which </a:t>
                </a:r>
                <a:r>
                  <a:rPr lang="en-US" dirty="0">
                    <a:latin typeface="David" panose="020E0502060401010101" pitchFamily="34" charset="-79"/>
                    <a:cs typeface="David" panose="020E0502060401010101" pitchFamily="34" charset="-79"/>
                  </a:rPr>
                  <a:t>respects and understands the </a:t>
                </a:r>
                <a:r>
                  <a:rPr lang="en-US" dirty="0" smtClean="0">
                    <a:latin typeface="David" panose="020E0502060401010101" pitchFamily="34" charset="-79"/>
                    <a:cs typeface="David" panose="020E0502060401010101" pitchFamily="34" charset="-79"/>
                  </a:rPr>
                  <a:t>similarity                  </a:t>
                </a:r>
                <a:r>
                  <a:rPr lang="en-US" dirty="0">
                    <a:latin typeface="David" panose="020E0502060401010101" pitchFamily="34" charset="-79"/>
                    <a:cs typeface="David" panose="020E0502060401010101" pitchFamily="34" charset="-79"/>
                  </a:rPr>
                  <a:t>constraint</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817372" y="1690688"/>
                <a:ext cx="6509118" cy="3658694"/>
              </a:xfrm>
              <a:prstGeom prst="rect">
                <a:avLst/>
              </a:prstGeom>
              <a:blipFill>
                <a:blip r:embed="rId3"/>
                <a:stretch>
                  <a:fillRect l="-749" t="-832" r="-35487" b="-1498"/>
                </a:stretch>
              </a:blipFill>
            </p:spPr>
            <p:txBody>
              <a:bodyPr/>
              <a:lstStyle/>
              <a:p>
                <a:r>
                  <a:rPr lang="he-IL">
                    <a:noFill/>
                  </a:rPr>
                  <a:t> </a:t>
                </a:r>
              </a:p>
            </p:txBody>
          </p:sp>
        </mc:Fallback>
      </mc:AlternateContent>
      <p:pic>
        <p:nvPicPr>
          <p:cNvPr id="5" name="Picture 4" descr="A cat that is looking at the camera&#10;&#10;Description automatically generated">
            <a:extLst>
              <a:ext uri="{FF2B5EF4-FFF2-40B4-BE49-F238E27FC236}">
                <a16:creationId xmlns:a16="http://schemas.microsoft.com/office/drawing/2014/main" id="{2A4E5099-6486-466F-8757-571EBE1F92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7807" y="1744476"/>
            <a:ext cx="3249064" cy="1530927"/>
          </a:xfrm>
          <a:prstGeom prst="rect">
            <a:avLst/>
          </a:prstGeom>
        </p:spPr>
      </p:pic>
      <p:pic>
        <p:nvPicPr>
          <p:cNvPr id="8" name="Picture 7" descr="A close up of a logo&#10;&#10;Description automatically generated">
            <a:extLst>
              <a:ext uri="{FF2B5EF4-FFF2-40B4-BE49-F238E27FC236}">
                <a16:creationId xmlns:a16="http://schemas.microsoft.com/office/drawing/2014/main" id="{03C67F00-8E82-4D13-9BD6-9AC686E6A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1318" y="2173597"/>
            <a:ext cx="1764651" cy="2005894"/>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3EDE1CD-8AF1-4B5A-BC10-043688F729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5006" y="3016251"/>
            <a:ext cx="3729387" cy="2080338"/>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A03D8F3B-043C-4A6E-9365-C55F76E65F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6490" y="4436743"/>
            <a:ext cx="4126420" cy="578751"/>
          </a:xfrm>
          <a:prstGeom prst="rect">
            <a:avLst/>
          </a:prstGeom>
        </p:spPr>
      </p:pic>
      <p:sp>
        <p:nvSpPr>
          <p:cNvPr id="9" name="TextBox 8">
            <a:hlinkClick r:id="rId8"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B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0430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8"/>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childTnLst>
                                </p:cTn>
                              </p:par>
                              <p:par>
                                <p:cTn id="32" presetID="1" presetClass="exit" presetSubtype="0" fill="hold" nodeType="withEffect">
                                  <p:stCondLst>
                                    <p:cond delay="0"/>
                                  </p:stCondLst>
                                  <p:childTnLst>
                                    <p:set>
                                      <p:cBhvr>
                                        <p:cTn id="33" dur="1" fill="hold">
                                          <p:stCondLst>
                                            <p:cond delay="0"/>
                                          </p:stCondLst>
                                        </p:cTn>
                                        <p:tgtEl>
                                          <p:spTgt spid="6"/>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798444" y="650613"/>
            <a:ext cx="10515600" cy="1325563"/>
          </a:xfrm>
        </p:spPr>
        <p:txBody>
          <a:bodyPr vert="horz" lIns="91440" tIns="45720" rIns="91440" bIns="45720" rtlCol="0" anchor="ctr">
            <a:noAutofit/>
          </a:bodyPr>
          <a:lstStyle/>
          <a:p>
            <a:r>
              <a:rPr lang="en-US" sz="5000" kern="1200" dirty="0">
                <a:solidFill>
                  <a:schemeClr val="tx1"/>
                </a:solidFill>
                <a:latin typeface="David" panose="020E0502060401010101" pitchFamily="34" charset="-79"/>
                <a:cs typeface="David" panose="020E0502060401010101" pitchFamily="34" charset="-79"/>
              </a:rPr>
              <a:t>NT-</a:t>
            </a:r>
            <a:r>
              <a:rPr lang="en-US" sz="5000" kern="1200" dirty="0" err="1">
                <a:solidFill>
                  <a:schemeClr val="tx1"/>
                </a:solidFill>
                <a:latin typeface="David" panose="020E0502060401010101" pitchFamily="34" charset="-79"/>
                <a:cs typeface="David" panose="020E0502060401010101" pitchFamily="34" charset="-79"/>
              </a:rPr>
              <a:t>Xent</a:t>
            </a:r>
            <a:r>
              <a:rPr lang="en-US" sz="5000" kern="1200" dirty="0">
                <a:solidFill>
                  <a:schemeClr val="tx1"/>
                </a:solidFill>
                <a:latin typeface="David" panose="020E0502060401010101" pitchFamily="34" charset="-79"/>
                <a:cs typeface="David" panose="020E0502060401010101" pitchFamily="34" charset="-79"/>
              </a:rPr>
              <a:t>: Normalized Temperature-Scaled Cross Entropy</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2569515" y="2128210"/>
                <a:ext cx="6339187" cy="2548390"/>
              </a:xfrm>
              <a:prstGeom prst="rect">
                <a:avLst/>
              </a:prstGeom>
              <a:noFill/>
            </p:spPr>
            <p:txBody>
              <a:bodyPr wrap="square" rtlCol="0">
                <a:spAutoFit/>
              </a:bodyPr>
              <a:lstStyle/>
              <a:p>
                <a:endParaRPr lang="en-US" dirty="0" smtClean="0">
                  <a:latin typeface="David" panose="020E0502060401010101" pitchFamily="34" charset="-79"/>
                  <a:cs typeface="David" panose="020E0502060401010101" pitchFamily="34" charset="-79"/>
                </a:endParaRPr>
              </a:p>
              <a:p>
                <a:endParaRPr lang="en-US" dirty="0">
                  <a:latin typeface="David" panose="020E0502060401010101" pitchFamily="34" charset="-79"/>
                  <a:cs typeface="David" panose="020E0502060401010101" pitchFamily="34" charset="-79"/>
                </a:endParaRPr>
              </a:p>
              <a:p>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2569515" y="2128210"/>
                <a:ext cx="6339187" cy="2548390"/>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11C92AD-546B-4B50-A07C-69FAA0B10FB0}"/>
                  </a:ext>
                </a:extLst>
              </p:cNvPr>
              <p:cNvSpPr txBox="1"/>
              <p:nvPr/>
            </p:nvSpPr>
            <p:spPr>
              <a:xfrm>
                <a:off x="3243369" y="4676600"/>
                <a:ext cx="4575612" cy="1037463"/>
              </a:xfrm>
              <a:prstGeom prst="rect">
                <a:avLst/>
              </a:prstGeom>
              <a:noFill/>
            </p:spPr>
            <p:txBody>
              <a:bodyPr wrap="none" rtlCol="0">
                <a:spAutoFit/>
              </a:bodyPr>
              <a:lstStyle/>
              <a:p>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Contrastive Loss </a:t>
                </a:r>
                <a:r>
                  <a:rPr lang="en-US" dirty="0" smtClean="0">
                    <a:latin typeface="David" panose="020E0502060401010101" pitchFamily="34" charset="-79"/>
                    <a:cs typeface="David" panose="020E0502060401010101" pitchFamily="34" charset="-79"/>
                  </a:rPr>
                  <a:t>function was defined as:</a:t>
                </a:r>
              </a:p>
              <a:p>
                <a:endParaRPr lang="en-US" i="1" dirty="0" smtClean="0">
                  <a:latin typeface="David" panose="020E0502060401010101" pitchFamily="34" charset="-79"/>
                  <a:cs typeface="David" panose="020E0502060401010101" pitchFamily="34" charset="-79"/>
                </a:endParaRPr>
              </a:p>
              <a:p>
                <a:r>
                  <a:rPr lang="en-US" dirty="0" smtClean="0"/>
                  <a:t> </a:t>
                </a:r>
                <a14:m>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a14:m>
                <a:endParaRPr lang="en-US" dirty="0">
                  <a:latin typeface="David" panose="020E0502060401010101" pitchFamily="34" charset="-79"/>
                  <a:cs typeface="David" panose="020E0502060401010101" pitchFamily="34" charset="-79"/>
                </a:endParaRPr>
              </a:p>
            </p:txBody>
          </p:sp>
        </mc:Choice>
        <mc:Fallback xmlns="">
          <p:sp>
            <p:nvSpPr>
              <p:cNvPr id="5" name="TextBox 4">
                <a:extLst>
                  <a:ext uri="{FF2B5EF4-FFF2-40B4-BE49-F238E27FC236}">
                    <a16:creationId xmlns:a16="http://schemas.microsoft.com/office/drawing/2014/main" id="{311C92AD-546B-4B50-A07C-69FAA0B10FB0}"/>
                  </a:ext>
                </a:extLst>
              </p:cNvPr>
              <p:cNvSpPr txBox="1">
                <a:spLocks noRot="1" noChangeAspect="1" noMove="1" noResize="1" noEditPoints="1" noAdjustHandles="1" noChangeArrowheads="1" noChangeShapeType="1" noTextEdit="1"/>
              </p:cNvSpPr>
              <p:nvPr/>
            </p:nvSpPr>
            <p:spPr>
              <a:xfrm>
                <a:off x="3243369" y="4676600"/>
                <a:ext cx="4575612" cy="1037463"/>
              </a:xfrm>
              <a:prstGeom prst="rect">
                <a:avLst/>
              </a:prstGeom>
              <a:blipFill>
                <a:blip r:embed="rId4"/>
                <a:stretch>
                  <a:fillRect l="-1065" t="-2941" b="-60588"/>
                </a:stretch>
              </a:blipFill>
            </p:spPr>
            <p:txBody>
              <a:bodyPr/>
              <a:lstStyle/>
              <a:p>
                <a:r>
                  <a:rPr lang="he-IL">
                    <a:noFill/>
                  </a:rPr>
                  <a:t> </a:t>
                </a:r>
              </a:p>
            </p:txBody>
          </p:sp>
        </mc:Fallback>
      </mc:AlternateContent>
      <p:pic>
        <p:nvPicPr>
          <p:cNvPr id="3" name="תמונה 2"/>
          <p:cNvPicPr>
            <a:picLocks noChangeAspect="1"/>
          </p:cNvPicPr>
          <p:nvPr/>
        </p:nvPicPr>
        <p:blipFill>
          <a:blip r:embed="rId5"/>
          <a:stretch>
            <a:fillRect/>
          </a:stretch>
        </p:blipFill>
        <p:spPr>
          <a:xfrm>
            <a:off x="3362235" y="2432277"/>
            <a:ext cx="3249353" cy="336140"/>
          </a:xfrm>
          <a:prstGeom prst="rect">
            <a:avLst/>
          </a:prstGeom>
        </p:spPr>
      </p:pic>
    </p:spTree>
    <p:extLst>
      <p:ext uri="{BB962C8B-B14F-4D97-AF65-F5344CB8AC3E}">
        <p14:creationId xmlns:p14="http://schemas.microsoft.com/office/powerpoint/2010/main" val="37742093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96B44C5-36BB-4B4C-8B5B-9EF9C53D96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591" y="529166"/>
            <a:ext cx="5219700" cy="5799667"/>
          </a:xfrm>
          <a:prstGeom prst="rect">
            <a:avLst/>
          </a:prstGeom>
        </p:spPr>
      </p:pic>
      <p:sp>
        <p:nvSpPr>
          <p:cNvPr id="11" name="Title 3">
            <a:extLst>
              <a:ext uri="{FF2B5EF4-FFF2-40B4-BE49-F238E27FC236}">
                <a16:creationId xmlns:a16="http://schemas.microsoft.com/office/drawing/2014/main" id="{CCCC81AD-CC9F-448F-B443-584314EDE94C}"/>
              </a:ext>
            </a:extLst>
          </p:cNvPr>
          <p:cNvSpPr>
            <a:spLocks noGrp="1"/>
          </p:cNvSpPr>
          <p:nvPr>
            <p:ph type="ctrTitle"/>
          </p:nvPr>
        </p:nvSpPr>
        <p:spPr>
          <a:xfrm>
            <a:off x="3516740" y="-97974"/>
            <a:ext cx="4689021" cy="1325563"/>
          </a:xfrm>
        </p:spPr>
        <p:txBody>
          <a:bodyPr vert="horz" lIns="91440" tIns="45720" rIns="91440" bIns="45720" rtlCol="0" anchor="ctr">
            <a:normAutofit/>
          </a:bodyPr>
          <a:lstStyle/>
          <a:p>
            <a:r>
              <a:rPr lang="en-US" sz="5000" dirty="0">
                <a:latin typeface="David" panose="020E0502060401010101" pitchFamily="34" charset="-79"/>
                <a:cs typeface="David" panose="020E0502060401010101" pitchFamily="34" charset="-79"/>
              </a:rPr>
              <a:t>Simulation </a:t>
            </a:r>
            <a:endParaRPr lang="en-US" sz="5000" kern="1200" dirty="0">
              <a:solidFill>
                <a:schemeClr val="tx1"/>
              </a:solidFill>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149276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19218</TotalTime>
  <Words>2935</Words>
  <Application>Microsoft Office PowerPoint</Application>
  <PresentationFormat>מסך רחב</PresentationFormat>
  <Paragraphs>252</Paragraphs>
  <Slides>18</Slides>
  <Notes>17</Notes>
  <HiddenSlides>3</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18</vt:i4>
      </vt:variant>
    </vt:vector>
  </HeadingPairs>
  <TitlesOfParts>
    <vt:vector size="24" baseType="lpstr">
      <vt:lpstr>Arial</vt:lpstr>
      <vt:lpstr>Calibri</vt:lpstr>
      <vt:lpstr>Calibri Light</vt:lpstr>
      <vt:lpstr>Cambria Math</vt:lpstr>
      <vt:lpstr>David</vt:lpstr>
      <vt:lpstr>Office Theme</vt:lpstr>
      <vt:lpstr>A Simple Framework for Contrastive Learning of Visual Representations</vt:lpstr>
      <vt:lpstr>Representation Learning</vt:lpstr>
      <vt:lpstr>Uses of Representations</vt:lpstr>
      <vt:lpstr>מצגת של PowerPoint‏</vt:lpstr>
      <vt:lpstr>מצגת של PowerPoint‏</vt:lpstr>
      <vt:lpstr>מצגת של PowerPoint‏</vt:lpstr>
      <vt:lpstr>SimCLR: Components</vt:lpstr>
      <vt:lpstr>NT-Xent: Normalized Temperature-Scaled Cross Entropy</vt:lpstr>
      <vt:lpstr>Simulation </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simCLR : A Simple framework  for Contrastive Unsupervised Representation Learning</dc:title>
  <dc:creator>Yuval Lavie</dc:creator>
  <cp:lastModifiedBy>תומר</cp:lastModifiedBy>
  <cp:revision>265</cp:revision>
  <dcterms:created xsi:type="dcterms:W3CDTF">2020-06-25T12:37:04Z</dcterms:created>
  <dcterms:modified xsi:type="dcterms:W3CDTF">2021-07-03T10:39:32Z</dcterms:modified>
</cp:coreProperties>
</file>